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rimo" panose="020B0604020202020204" charset="0"/>
      <p:regular r:id="rId31"/>
    </p:embeddedFont>
    <p:embeddedFont>
      <p:font typeface="Arimo Bold" panose="020B0604020202020204" charset="0"/>
      <p:regular r:id="rId32"/>
    </p:embeddedFont>
    <p:embeddedFont>
      <p:font typeface="Cambria Math" panose="02040503050406030204" pitchFamily="18" charset="0"/>
      <p:regular r:id="rId33"/>
    </p:embeddedFont>
    <p:embeddedFont>
      <p:font typeface="Crimson Pro" panose="020B0604020202020204" charset="0"/>
      <p:regular r:id="rId34"/>
    </p:embeddedFont>
    <p:embeddedFont>
      <p:font typeface="Crimson Pro Bold" panose="020B0604020202020204" charset="0"/>
      <p:regular r:id="rId35"/>
    </p:embeddedFont>
    <p:embeddedFont>
      <p:font typeface="Crimson Pro Bold Italics" panose="020B0604020202020204" charset="0"/>
      <p:regular r:id="rId36"/>
    </p:embeddedFont>
    <p:embeddedFont>
      <p:font typeface="Crimson Pro Italics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9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2091686"/>
            <a:ext cx="13716000" cy="2362290"/>
            <a:chOff x="0" y="0"/>
            <a:chExt cx="18288000" cy="31497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3149720"/>
            </a:xfrm>
            <a:custGeom>
              <a:avLst/>
              <a:gdLst/>
              <a:ahLst/>
              <a:cxnLst/>
              <a:rect l="l" t="t" r="r" b="b"/>
              <a:pathLst>
                <a:path w="18288000" h="3149720">
                  <a:moveTo>
                    <a:pt x="0" y="0"/>
                  </a:moveTo>
                  <a:lnTo>
                    <a:pt x="18288000" y="0"/>
                  </a:lnTo>
                  <a:lnTo>
                    <a:pt x="18288000" y="3149720"/>
                  </a:lnTo>
                  <a:lnTo>
                    <a:pt x="0" y="3149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8288000" cy="307352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883"/>
                </a:lnSpc>
              </a:pPr>
              <a:r>
                <a:rPr lang="en-US" sz="7299" b="1" spc="-145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Stima delle Copule in Finanza: Analisi sul DAX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6000" y="4734681"/>
            <a:ext cx="13716000" cy="1217267"/>
            <a:chOff x="0" y="0"/>
            <a:chExt cx="18288000" cy="16230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00" cy="1623023"/>
            </a:xfrm>
            <a:custGeom>
              <a:avLst/>
              <a:gdLst/>
              <a:ahLst/>
              <a:cxnLst/>
              <a:rect l="l" t="t" r="r" b="b"/>
              <a:pathLst>
                <a:path w="18288000" h="1623023">
                  <a:moveTo>
                    <a:pt x="0" y="0"/>
                  </a:moveTo>
                  <a:lnTo>
                    <a:pt x="18288000" y="0"/>
                  </a:lnTo>
                  <a:lnTo>
                    <a:pt x="18288000" y="1623023"/>
                  </a:lnTo>
                  <a:lnTo>
                    <a:pt x="0" y="1623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8288000" cy="15849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103"/>
                </a:lnSpc>
              </a:pPr>
              <a:r>
                <a:rPr lang="en-US" sz="3799" i="1" spc="75">
                  <a:solidFill>
                    <a:srgbClr val="393939"/>
                  </a:solidFill>
                  <a:latin typeface="Crimson Pro Italics"/>
                  <a:ea typeface="Crimson Pro Italics"/>
                  <a:cs typeface="Crimson Pro Italics"/>
                  <a:sym typeface="Crimson Pro Italics"/>
                </a:rPr>
                <a:t>Approccio statistico alla dipendenza tra asset finanziari</a:t>
              </a:r>
            </a:p>
            <a:p>
              <a:pPr algn="ctr">
                <a:lnSpc>
                  <a:spcPts val="4103"/>
                </a:lnSpc>
              </a:pPr>
              <a:endParaRPr lang="en-US" sz="3799" i="1" spc="75">
                <a:solidFill>
                  <a:srgbClr val="393939"/>
                </a:solidFill>
                <a:latin typeface="Crimson Pro Italics"/>
                <a:ea typeface="Crimson Pro Italics"/>
                <a:cs typeface="Crimson Pro Italics"/>
                <a:sym typeface="Crimson Pro Itali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40146" y="6091988"/>
            <a:ext cx="9592560" cy="3400920"/>
            <a:chOff x="0" y="0"/>
            <a:chExt cx="12790080" cy="4534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90080" cy="4534560"/>
            </a:xfrm>
            <a:custGeom>
              <a:avLst/>
              <a:gdLst/>
              <a:ahLst/>
              <a:cxnLst/>
              <a:rect l="l" t="t" r="r" b="b"/>
              <a:pathLst>
                <a:path w="12790080" h="4534560">
                  <a:moveTo>
                    <a:pt x="0" y="0"/>
                  </a:moveTo>
                  <a:lnTo>
                    <a:pt x="12790080" y="0"/>
                  </a:lnTo>
                  <a:lnTo>
                    <a:pt x="12790080" y="4534560"/>
                  </a:lnTo>
                  <a:lnTo>
                    <a:pt x="0" y="453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2790080" cy="45440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42924" lvl="1" indent="-271462" algn="l">
                <a:lnSpc>
                  <a:spcPts val="3599"/>
                </a:lnSpc>
                <a:buFont typeface="Arial"/>
                <a:buChar char="•"/>
              </a:pPr>
              <a:r>
                <a:rPr lang="en-US" sz="2999" spc="59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Candidato: </a:t>
              </a:r>
              <a:r>
                <a:rPr lang="en-US" sz="2999" b="1" spc="59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Andrea Rostagno</a:t>
              </a:r>
            </a:p>
            <a:p>
              <a:pPr marL="542924" lvl="1" indent="-271462" algn="l">
                <a:lnSpc>
                  <a:spcPts val="3599"/>
                </a:lnSpc>
                <a:buFont typeface="Arial"/>
                <a:buChar char="•"/>
              </a:pPr>
              <a:r>
                <a:rPr lang="en-US" sz="2999" spc="59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Relatore: </a:t>
              </a:r>
              <a:r>
                <a:rPr lang="en-US" sz="2999" b="1" spc="59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Prof. Franco Pellerey</a:t>
              </a:r>
            </a:p>
            <a:p>
              <a:pPr marL="542924" lvl="1" indent="-271462" algn="l">
                <a:lnSpc>
                  <a:spcPts val="3599"/>
                </a:lnSpc>
                <a:buFont typeface="Arial"/>
                <a:buChar char="•"/>
              </a:pPr>
              <a:r>
                <a:rPr lang="en-US" sz="2999" spc="59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Corso di laurea: Matematica per l’Ingegneria</a:t>
              </a:r>
            </a:p>
            <a:p>
              <a:pPr marL="542924" lvl="1" indent="-271462" algn="l">
                <a:lnSpc>
                  <a:spcPts val="3599"/>
                </a:lnSpc>
                <a:buFont typeface="Arial"/>
                <a:buChar char="•"/>
              </a:pPr>
              <a:r>
                <a:rPr lang="en-US" sz="2999" spc="59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Politecnico di Torino</a:t>
              </a:r>
            </a:p>
            <a:p>
              <a:pPr marL="542924" lvl="1" indent="-271462" algn="l">
                <a:lnSpc>
                  <a:spcPts val="3599"/>
                </a:lnSpc>
                <a:buFont typeface="Arial"/>
                <a:buChar char="•"/>
              </a:pPr>
              <a:r>
                <a:rPr lang="en-US" sz="2999" spc="59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Anno Accademico 2024-2025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flipH="1" flipV="1">
            <a:off x="14229113" y="0"/>
            <a:ext cx="4076886" cy="4183372"/>
          </a:xfrm>
          <a:custGeom>
            <a:avLst/>
            <a:gdLst/>
            <a:ahLst/>
            <a:cxnLst/>
            <a:rect l="l" t="t" r="r" b="b"/>
            <a:pathLst>
              <a:path w="4076886" h="4183372">
                <a:moveTo>
                  <a:pt x="4076886" y="4183372"/>
                </a:moveTo>
                <a:lnTo>
                  <a:pt x="0" y="4183372"/>
                </a:lnTo>
                <a:lnTo>
                  <a:pt x="0" y="0"/>
                </a:lnTo>
                <a:lnTo>
                  <a:pt x="4076886" y="0"/>
                </a:lnTo>
                <a:lnTo>
                  <a:pt x="4076886" y="41833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-10800000" flipH="1" flipV="1">
            <a:off x="-308411" y="6211266"/>
            <a:ext cx="4156335" cy="4264896"/>
          </a:xfrm>
          <a:custGeom>
            <a:avLst/>
            <a:gdLst/>
            <a:ahLst/>
            <a:cxnLst/>
            <a:rect l="l" t="t" r="r" b="b"/>
            <a:pathLst>
              <a:path w="4156335" h="4264896">
                <a:moveTo>
                  <a:pt x="4156334" y="4264896"/>
                </a:moveTo>
                <a:lnTo>
                  <a:pt x="0" y="4264896"/>
                </a:lnTo>
                <a:lnTo>
                  <a:pt x="0" y="0"/>
                </a:lnTo>
                <a:lnTo>
                  <a:pt x="4156334" y="0"/>
                </a:lnTo>
                <a:lnTo>
                  <a:pt x="4156334" y="42648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4686179" y="5809819"/>
            <a:ext cx="2915712" cy="3005888"/>
          </a:xfrm>
          <a:custGeom>
            <a:avLst/>
            <a:gdLst/>
            <a:ahLst/>
            <a:cxnLst/>
            <a:rect l="l" t="t" r="r" b="b"/>
            <a:pathLst>
              <a:path w="2915712" h="3005888">
                <a:moveTo>
                  <a:pt x="0" y="0"/>
                </a:moveTo>
                <a:lnTo>
                  <a:pt x="2915712" y="0"/>
                </a:lnTo>
                <a:lnTo>
                  <a:pt x="2915712" y="3005889"/>
                </a:lnTo>
                <a:lnTo>
                  <a:pt x="0" y="3005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spc="132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Confronto</a:t>
              </a:r>
            </a:p>
          </p:txBody>
        </p:sp>
      </p:grpSp>
      <p:sp>
        <p:nvSpPr>
          <p:cNvPr id="5" name="Freeform 5" descr="Immagine che contiene testo, mappa, schermata, diagramma"/>
          <p:cNvSpPr/>
          <p:nvPr/>
        </p:nvSpPr>
        <p:spPr>
          <a:xfrm>
            <a:off x="424800" y="2140161"/>
            <a:ext cx="17438400" cy="6975360"/>
          </a:xfrm>
          <a:custGeom>
            <a:avLst/>
            <a:gdLst/>
            <a:ahLst/>
            <a:cxnLst/>
            <a:rect l="l" t="t" r="r" b="b"/>
            <a:pathLst>
              <a:path w="17438400" h="6975360">
                <a:moveTo>
                  <a:pt x="0" y="0"/>
                </a:moveTo>
                <a:lnTo>
                  <a:pt x="17438400" y="0"/>
                </a:lnTo>
                <a:lnTo>
                  <a:pt x="17438400" y="6975360"/>
                </a:lnTo>
                <a:lnTo>
                  <a:pt x="0" y="6975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10800000" flipH="1" flipV="1">
            <a:off x="-9525" y="7602074"/>
            <a:ext cx="2949847" cy="3026895"/>
          </a:xfrm>
          <a:custGeom>
            <a:avLst/>
            <a:gdLst/>
            <a:ahLst/>
            <a:cxnLst/>
            <a:rect l="l" t="t" r="r" b="b"/>
            <a:pathLst>
              <a:path w="2949847" h="3026895">
                <a:moveTo>
                  <a:pt x="2949847" y="3026895"/>
                </a:moveTo>
                <a:lnTo>
                  <a:pt x="0" y="3026895"/>
                </a:lnTo>
                <a:lnTo>
                  <a:pt x="0" y="0"/>
                </a:lnTo>
                <a:lnTo>
                  <a:pt x="2949847" y="0"/>
                </a:lnTo>
                <a:lnTo>
                  <a:pt x="2949847" y="30268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Stima dei parametri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15773400" cy="6526980"/>
            <a:chOff x="0" y="0"/>
            <a:chExt cx="21031200" cy="870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8702640"/>
            </a:xfrm>
            <a:custGeom>
              <a:avLst/>
              <a:gdLst/>
              <a:ahLst/>
              <a:cxnLst/>
              <a:rect l="l" t="t" r="r" b="b"/>
              <a:pathLst>
                <a:path w="21031200" h="8702640">
                  <a:moveTo>
                    <a:pt x="0" y="0"/>
                  </a:moveTo>
                  <a:lnTo>
                    <a:pt x="21031200" y="0"/>
                  </a:lnTo>
                  <a:lnTo>
                    <a:pt x="21031200" y="8702640"/>
                  </a:lnTo>
                  <a:lnTo>
                    <a:pt x="0" y="870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21031200" cy="86645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51510" lvl="1" indent="-325755" algn="l">
                <a:lnSpc>
                  <a:spcPts val="3888"/>
                </a:lnSpc>
                <a:buFont typeface="Arial"/>
                <a:buChar char="•"/>
              </a:pPr>
              <a:r>
                <a:rPr lang="en-US" sz="3600" b="1" spc="7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Metodo MLE</a:t>
              </a:r>
              <a:r>
                <a:rPr lang="en-US" sz="3600" spc="72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: Massimizzando la funzione di verosimiglianza costruita sui dati, si ottengono degli stimatori per i vari parametri.</a:t>
              </a:r>
            </a:p>
            <a:p>
              <a:pPr marL="651510" lvl="1" indent="-325755" algn="l">
                <a:lnSpc>
                  <a:spcPts val="3888"/>
                </a:lnSpc>
                <a:buFont typeface="Arial"/>
                <a:buChar char="•"/>
              </a:pPr>
              <a:r>
                <a:rPr lang="en-US" sz="3600" b="1" spc="7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Metodo dei momenti</a:t>
              </a:r>
              <a:r>
                <a:rPr lang="en-US" sz="3600" spc="72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: Confronta i momenti osservati con quelli teorici per stimare i parametri della copula.</a:t>
              </a:r>
            </a:p>
            <a:p>
              <a:pPr marL="651510" lvl="1" indent="-325755" algn="l">
                <a:lnSpc>
                  <a:spcPts val="3888"/>
                </a:lnSpc>
                <a:buFont typeface="Arial"/>
                <a:buChar char="•"/>
              </a:pPr>
              <a:r>
                <a:rPr lang="en-US" sz="3600" b="1" spc="7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Metodi bayesiani</a:t>
              </a:r>
              <a:r>
                <a:rPr lang="en-US" sz="3600" spc="72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: Utilizzano distribuzioni a priori per stimare i parametri delle copule e aggiornano le stime con i dati osservati.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-9525" y="7602074"/>
            <a:ext cx="2949847" cy="3026895"/>
          </a:xfrm>
          <a:custGeom>
            <a:avLst/>
            <a:gdLst/>
            <a:ahLst/>
            <a:cxnLst/>
            <a:rect l="l" t="t" r="r" b="b"/>
            <a:pathLst>
              <a:path w="2949847" h="3026895">
                <a:moveTo>
                  <a:pt x="2949847" y="3026895"/>
                </a:moveTo>
                <a:lnTo>
                  <a:pt x="0" y="3026895"/>
                </a:lnTo>
                <a:lnTo>
                  <a:pt x="0" y="0"/>
                </a:lnTo>
                <a:lnTo>
                  <a:pt x="2949847" y="0"/>
                </a:lnTo>
                <a:lnTo>
                  <a:pt x="2949847" y="30268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2615" y="2535840"/>
            <a:ext cx="16262771" cy="6729480"/>
            <a:chOff x="0" y="0"/>
            <a:chExt cx="21031200" cy="870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8702640"/>
            </a:xfrm>
            <a:custGeom>
              <a:avLst/>
              <a:gdLst/>
              <a:ahLst/>
              <a:cxnLst/>
              <a:rect l="l" t="t" r="r" b="b"/>
              <a:pathLst>
                <a:path w="21031200" h="8702640">
                  <a:moveTo>
                    <a:pt x="0" y="0"/>
                  </a:moveTo>
                  <a:lnTo>
                    <a:pt x="21031200" y="0"/>
                  </a:lnTo>
                  <a:lnTo>
                    <a:pt x="21031200" y="8702640"/>
                  </a:lnTo>
                  <a:lnTo>
                    <a:pt x="0" y="870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21031200" cy="86645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95"/>
                </a:lnSpc>
              </a:pPr>
              <a:r>
                <a:rPr lang="en-US" sz="3699" b="1" i="1" spc="73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Vantaggi</a:t>
              </a:r>
            </a:p>
            <a:p>
              <a:pPr marL="615312" lvl="1" indent="-307656" algn="l">
                <a:lnSpc>
                  <a:spcPts val="3671"/>
                </a:lnSpc>
                <a:buFont typeface="Arial"/>
                <a:buChar char="•"/>
              </a:pPr>
              <a:r>
                <a:rPr lang="en-US" sz="3399" b="1" spc="67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Efficienza </a:t>
              </a: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– Fornisce stime asintoticamente ottimali con grandi campioni.</a:t>
              </a:r>
            </a:p>
            <a:p>
              <a:pPr marL="615312" lvl="1" indent="-307656" algn="l">
                <a:lnSpc>
                  <a:spcPts val="3671"/>
                </a:lnSpc>
                <a:buFont typeface="Arial"/>
                <a:buChar char="•"/>
              </a:pPr>
              <a:r>
                <a:rPr lang="en-US" sz="3399" b="1" spc="67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Consistenza </a:t>
              </a: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– Le stime convergono ai veri parametri con l’aumentare dei dati.</a:t>
              </a:r>
            </a:p>
            <a:p>
              <a:pPr marL="615312" lvl="1" indent="-307656" algn="l">
                <a:lnSpc>
                  <a:spcPts val="3671"/>
                </a:lnSpc>
                <a:buFont typeface="Arial"/>
                <a:buChar char="•"/>
              </a:pPr>
              <a:r>
                <a:rPr lang="en-US" sz="3399" b="1" spc="67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Flessibilità </a:t>
              </a: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– Applicabile a diversi modelli e distribuzioni.</a:t>
              </a:r>
            </a:p>
            <a:p>
              <a:pPr marL="506727" lvl="1" indent="-253363" algn="l">
                <a:lnSpc>
                  <a:spcPts val="3023"/>
                </a:lnSpc>
              </a:pPr>
              <a:r>
                <a:rPr lang="en-US" sz="2799" spc="55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  <a:p>
              <a:pPr algn="l">
                <a:lnSpc>
                  <a:spcPts val="3995"/>
                </a:lnSpc>
              </a:pPr>
              <a:r>
                <a:rPr lang="en-US" sz="3699" b="1" i="1" spc="73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Svantaggi</a:t>
              </a:r>
            </a:p>
            <a:p>
              <a:pPr marL="615312" lvl="1" indent="-307656" algn="l">
                <a:lnSpc>
                  <a:spcPts val="3671"/>
                </a:lnSpc>
                <a:buFont typeface="Arial"/>
                <a:buChar char="•"/>
              </a:pPr>
              <a:r>
                <a:rPr lang="en-US" sz="3399" b="1" spc="67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Sensibilità agli outlier</a:t>
              </a: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– Può essere influenzato da dati estremi.</a:t>
              </a:r>
            </a:p>
            <a:p>
              <a:pPr marL="615312" lvl="1" indent="-307656" algn="l">
                <a:lnSpc>
                  <a:spcPts val="3671"/>
                </a:lnSpc>
                <a:buFont typeface="Arial"/>
                <a:buChar char="•"/>
              </a:pPr>
              <a:r>
                <a:rPr lang="en-US" sz="3399" b="1" spc="67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Alto costo computazionale</a:t>
              </a: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– Richiede metodi numerici complessi per l’ottimizzazione.</a:t>
              </a:r>
            </a:p>
            <a:p>
              <a:pPr marL="615312" lvl="1" indent="-307656" algn="l">
                <a:lnSpc>
                  <a:spcPts val="3671"/>
                </a:lnSpc>
                <a:buFont typeface="Arial"/>
                <a:buChar char="•"/>
              </a:pPr>
              <a:r>
                <a:rPr lang="en-US" sz="3399" b="1" spc="67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Dipendenza dal modello</a:t>
              </a: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– Funziona bene solo se il modello scelto rappresenta correttamente i dati.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-9525" y="7602074"/>
            <a:ext cx="2949847" cy="3026895"/>
          </a:xfrm>
          <a:custGeom>
            <a:avLst/>
            <a:gdLst/>
            <a:ahLst/>
            <a:cxnLst/>
            <a:rect l="l" t="t" r="r" b="b"/>
            <a:pathLst>
              <a:path w="2949847" h="3026895">
                <a:moveTo>
                  <a:pt x="2949847" y="3026895"/>
                </a:moveTo>
                <a:lnTo>
                  <a:pt x="0" y="3026895"/>
                </a:lnTo>
                <a:lnTo>
                  <a:pt x="0" y="0"/>
                </a:lnTo>
                <a:lnTo>
                  <a:pt x="2949847" y="0"/>
                </a:lnTo>
                <a:lnTo>
                  <a:pt x="2949847" y="30268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Metodo dei momenti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5979960" cy="1610820"/>
            <a:chOff x="0" y="0"/>
            <a:chExt cx="7973280" cy="21477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73280" cy="2147760"/>
            </a:xfrm>
            <a:custGeom>
              <a:avLst/>
              <a:gdLst/>
              <a:ahLst/>
              <a:cxnLst/>
              <a:rect l="l" t="t" r="r" b="b"/>
              <a:pathLst>
                <a:path w="7973280" h="2147760">
                  <a:moveTo>
                    <a:pt x="0" y="0"/>
                  </a:moveTo>
                  <a:lnTo>
                    <a:pt x="7973280" y="0"/>
                  </a:lnTo>
                  <a:lnTo>
                    <a:pt x="7973280" y="2147760"/>
                  </a:lnTo>
                  <a:lnTo>
                    <a:pt x="0" y="2147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4300"/>
              <a:ext cx="7973280" cy="20334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12513" lvl="1" indent="-356257" algn="l">
                <a:lnSpc>
                  <a:spcPts val="3401"/>
                </a:lnSpc>
                <a:buFont typeface="Arial"/>
                <a:buChar char="•"/>
              </a:pPr>
              <a:r>
                <a:rPr lang="en-US" sz="3937" spc="78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Tau di Kendall</a:t>
              </a:r>
            </a:p>
            <a:p>
              <a:pPr marL="712513" lvl="1" indent="-356257" algn="l">
                <a:lnSpc>
                  <a:spcPts val="3401"/>
                </a:lnSpc>
                <a:buFont typeface="Arial"/>
                <a:buChar char="•"/>
              </a:pPr>
              <a:r>
                <a:rPr lang="en-US" sz="3937" spc="78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Relazioni tra parametri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163340" y="2738340"/>
            <a:ext cx="2047140" cy="888840"/>
          </a:xfrm>
          <a:custGeom>
            <a:avLst/>
            <a:gdLst/>
            <a:ahLst/>
            <a:cxnLst/>
            <a:rect l="l" t="t" r="r" b="b"/>
            <a:pathLst>
              <a:path w="2047140" h="888840">
                <a:moveTo>
                  <a:pt x="0" y="0"/>
                </a:moveTo>
                <a:lnTo>
                  <a:pt x="2047140" y="0"/>
                </a:lnTo>
                <a:lnTo>
                  <a:pt x="2047140" y="888840"/>
                </a:lnTo>
                <a:lnTo>
                  <a:pt x="0" y="888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" b="-1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0065600" y="3943080"/>
            <a:ext cx="2242620" cy="974160"/>
          </a:xfrm>
          <a:custGeom>
            <a:avLst/>
            <a:gdLst/>
            <a:ahLst/>
            <a:cxnLst/>
            <a:rect l="l" t="t" r="r" b="b"/>
            <a:pathLst>
              <a:path w="2242620" h="974160">
                <a:moveTo>
                  <a:pt x="0" y="0"/>
                </a:moveTo>
                <a:lnTo>
                  <a:pt x="2242620" y="0"/>
                </a:lnTo>
                <a:lnTo>
                  <a:pt x="2242620" y="974160"/>
                </a:lnTo>
                <a:lnTo>
                  <a:pt x="0" y="974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" r="-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0163340" y="5034420"/>
            <a:ext cx="1978560" cy="1417500"/>
          </a:xfrm>
          <a:custGeom>
            <a:avLst/>
            <a:gdLst/>
            <a:ahLst/>
            <a:cxnLst/>
            <a:rect l="l" t="t" r="r" b="b"/>
            <a:pathLst>
              <a:path w="1978560" h="1417500">
                <a:moveTo>
                  <a:pt x="0" y="0"/>
                </a:moveTo>
                <a:lnTo>
                  <a:pt x="1978560" y="0"/>
                </a:lnTo>
                <a:lnTo>
                  <a:pt x="1978560" y="1417500"/>
                </a:lnTo>
                <a:lnTo>
                  <a:pt x="0" y="1417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" r="-1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0163340" y="6569100"/>
            <a:ext cx="1951560" cy="1118340"/>
          </a:xfrm>
          <a:custGeom>
            <a:avLst/>
            <a:gdLst/>
            <a:ahLst/>
            <a:cxnLst/>
            <a:rect l="l" t="t" r="r" b="b"/>
            <a:pathLst>
              <a:path w="1951560" h="1118340">
                <a:moveTo>
                  <a:pt x="0" y="0"/>
                </a:moveTo>
                <a:lnTo>
                  <a:pt x="1951560" y="0"/>
                </a:lnTo>
                <a:lnTo>
                  <a:pt x="1951560" y="1118340"/>
                </a:lnTo>
                <a:lnTo>
                  <a:pt x="0" y="111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" b="-1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1130760" y="5574960"/>
            <a:ext cx="6237000" cy="1988280"/>
          </a:xfrm>
          <a:custGeom>
            <a:avLst/>
            <a:gdLst/>
            <a:ahLst/>
            <a:cxnLst/>
            <a:rect l="l" t="t" r="r" b="b"/>
            <a:pathLst>
              <a:path w="6237000" h="1988280">
                <a:moveTo>
                  <a:pt x="0" y="0"/>
                </a:moveTo>
                <a:lnTo>
                  <a:pt x="6237000" y="0"/>
                </a:lnTo>
                <a:lnTo>
                  <a:pt x="6237000" y="1988280"/>
                </a:lnTo>
                <a:lnTo>
                  <a:pt x="0" y="1988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" b="-2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3" name="Group 13"/>
          <p:cNvGrpSpPr/>
          <p:nvPr/>
        </p:nvGrpSpPr>
        <p:grpSpPr>
          <a:xfrm>
            <a:off x="13246740" y="2905740"/>
            <a:ext cx="3311280" cy="608696"/>
            <a:chOff x="0" y="0"/>
            <a:chExt cx="4415040" cy="8115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15040" cy="811595"/>
            </a:xfrm>
            <a:custGeom>
              <a:avLst/>
              <a:gdLst/>
              <a:ahLst/>
              <a:cxnLst/>
              <a:rect l="l" t="t" r="r" b="b"/>
              <a:pathLst>
                <a:path w="4415040" h="811595">
                  <a:moveTo>
                    <a:pt x="0" y="0"/>
                  </a:moveTo>
                  <a:lnTo>
                    <a:pt x="4415040" y="0"/>
                  </a:lnTo>
                  <a:lnTo>
                    <a:pt x="4415040" y="811595"/>
                  </a:lnTo>
                  <a:lnTo>
                    <a:pt x="0" y="811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415040" cy="8211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59"/>
                </a:lnSpc>
              </a:pPr>
              <a:r>
                <a:rPr lang="en-US" sz="3299" b="1" spc="65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Copula gaussiana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03980" y="4070914"/>
            <a:ext cx="2885760" cy="608696"/>
            <a:chOff x="0" y="0"/>
            <a:chExt cx="3847680" cy="8115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47680" cy="811595"/>
            </a:xfrm>
            <a:custGeom>
              <a:avLst/>
              <a:gdLst/>
              <a:ahLst/>
              <a:cxnLst/>
              <a:rect l="l" t="t" r="r" b="b"/>
              <a:pathLst>
                <a:path w="3847680" h="811595">
                  <a:moveTo>
                    <a:pt x="0" y="0"/>
                  </a:moveTo>
                  <a:lnTo>
                    <a:pt x="3847680" y="0"/>
                  </a:lnTo>
                  <a:lnTo>
                    <a:pt x="3847680" y="811595"/>
                  </a:lnTo>
                  <a:lnTo>
                    <a:pt x="0" y="811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3847680" cy="8211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59"/>
                </a:lnSpc>
              </a:pPr>
              <a:r>
                <a:rPr lang="en-US" sz="3299" b="1" spc="65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Copula student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200" y="5574960"/>
            <a:ext cx="2835540" cy="608696"/>
            <a:chOff x="0" y="0"/>
            <a:chExt cx="3780720" cy="8115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80720" cy="811595"/>
            </a:xfrm>
            <a:custGeom>
              <a:avLst/>
              <a:gdLst/>
              <a:ahLst/>
              <a:cxnLst/>
              <a:rect l="l" t="t" r="r" b="b"/>
              <a:pathLst>
                <a:path w="3780720" h="811595">
                  <a:moveTo>
                    <a:pt x="0" y="0"/>
                  </a:moveTo>
                  <a:lnTo>
                    <a:pt x="3780720" y="0"/>
                  </a:lnTo>
                  <a:lnTo>
                    <a:pt x="3780720" y="811595"/>
                  </a:lnTo>
                  <a:lnTo>
                    <a:pt x="0" y="811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3780720" cy="8211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59"/>
                </a:lnSpc>
              </a:pPr>
              <a:r>
                <a:rPr lang="en-US" sz="3299" b="1" spc="65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Copula clayton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35300" y="7077240"/>
            <a:ext cx="2867940" cy="608696"/>
            <a:chOff x="0" y="0"/>
            <a:chExt cx="3823920" cy="81159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23920" cy="811595"/>
            </a:xfrm>
            <a:custGeom>
              <a:avLst/>
              <a:gdLst/>
              <a:ahLst/>
              <a:cxnLst/>
              <a:rect l="l" t="t" r="r" b="b"/>
              <a:pathLst>
                <a:path w="3823920" h="811595">
                  <a:moveTo>
                    <a:pt x="0" y="0"/>
                  </a:moveTo>
                  <a:lnTo>
                    <a:pt x="3823920" y="0"/>
                  </a:lnTo>
                  <a:lnTo>
                    <a:pt x="3823920" y="811595"/>
                  </a:lnTo>
                  <a:lnTo>
                    <a:pt x="0" y="811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3823920" cy="8211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59"/>
                </a:lnSpc>
              </a:pPr>
              <a:r>
                <a:rPr lang="en-US" sz="3299" b="1" spc="65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Copula gumbel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51440" y="7868880"/>
            <a:ext cx="2465640" cy="608696"/>
            <a:chOff x="0" y="0"/>
            <a:chExt cx="3287520" cy="8115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287520" cy="811595"/>
            </a:xfrm>
            <a:custGeom>
              <a:avLst/>
              <a:gdLst/>
              <a:ahLst/>
              <a:cxnLst/>
              <a:rect l="l" t="t" r="r" b="b"/>
              <a:pathLst>
                <a:path w="3287520" h="811595">
                  <a:moveTo>
                    <a:pt x="0" y="0"/>
                  </a:moveTo>
                  <a:lnTo>
                    <a:pt x="3287520" y="0"/>
                  </a:lnTo>
                  <a:lnTo>
                    <a:pt x="3287520" y="811595"/>
                  </a:lnTo>
                  <a:lnTo>
                    <a:pt x="0" y="811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3287520" cy="8211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59"/>
                </a:lnSpc>
              </a:pPr>
              <a:r>
                <a:rPr lang="en-US" sz="3299" b="1" spc="65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Copula frank</a:t>
              </a:r>
            </a:p>
          </p:txBody>
        </p:sp>
      </p:grpSp>
      <p:sp>
        <p:nvSpPr>
          <p:cNvPr id="28" name="Freeform 28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-9525" y="7602074"/>
            <a:ext cx="2949847" cy="3026895"/>
          </a:xfrm>
          <a:custGeom>
            <a:avLst/>
            <a:gdLst/>
            <a:ahLst/>
            <a:cxnLst/>
            <a:rect l="l" t="t" r="r" b="b"/>
            <a:pathLst>
              <a:path w="2949847" h="3026895">
                <a:moveTo>
                  <a:pt x="2949847" y="3026895"/>
                </a:moveTo>
                <a:lnTo>
                  <a:pt x="0" y="3026895"/>
                </a:lnTo>
                <a:lnTo>
                  <a:pt x="0" y="0"/>
                </a:lnTo>
                <a:lnTo>
                  <a:pt x="2949847" y="0"/>
                </a:lnTo>
                <a:lnTo>
                  <a:pt x="2949847" y="30268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Stima bayesiana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643821"/>
            <a:ext cx="16001820" cy="6621499"/>
            <a:chOff x="0" y="0"/>
            <a:chExt cx="21031200" cy="870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8702640"/>
            </a:xfrm>
            <a:custGeom>
              <a:avLst/>
              <a:gdLst/>
              <a:ahLst/>
              <a:cxnLst/>
              <a:rect l="l" t="t" r="r" b="b"/>
              <a:pathLst>
                <a:path w="21031200" h="8702640">
                  <a:moveTo>
                    <a:pt x="0" y="0"/>
                  </a:moveTo>
                  <a:lnTo>
                    <a:pt x="21031200" y="0"/>
                  </a:lnTo>
                  <a:lnTo>
                    <a:pt x="21031200" y="8702640"/>
                  </a:lnTo>
                  <a:lnTo>
                    <a:pt x="0" y="870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21031200" cy="86835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55"/>
                </a:lnSpc>
              </a:pPr>
              <a:r>
                <a:rPr lang="en-US" sz="3199" b="1" i="1" spc="63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Vantaggi</a:t>
              </a:r>
            </a:p>
            <a:p>
              <a:pPr marL="470533" lvl="1" indent="-235266" algn="l">
                <a:lnSpc>
                  <a:spcPts val="2807"/>
                </a:lnSpc>
                <a:buFont typeface="Arial"/>
                <a:buChar char="•"/>
              </a:pPr>
              <a:r>
                <a:rPr lang="en-US" sz="2599" b="1" spc="51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Incorporazione di informazioni a priori</a:t>
              </a:r>
              <a:r>
                <a:rPr lang="en-US" sz="2599" spc="5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– Permette di integrare conoscenze precedenti nel processo di stima, migliorando le previsioni.</a:t>
              </a:r>
            </a:p>
            <a:p>
              <a:pPr marL="470533" lvl="1" indent="-235266" algn="l">
                <a:lnSpc>
                  <a:spcPts val="2807"/>
                </a:lnSpc>
                <a:buFont typeface="Arial"/>
                <a:buChar char="•"/>
              </a:pPr>
              <a:r>
                <a:rPr lang="en-US" sz="2599" b="1" spc="51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Gestione della variabilit</a:t>
              </a:r>
              <a:r>
                <a:rPr lang="en-US" sz="2599" spc="5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à – Fornisce distribuzioni di probabilità sui parametri anziché un singolo valore puntuale, offrendo una migliore misura dell’incertezza.</a:t>
              </a:r>
            </a:p>
            <a:p>
              <a:pPr marL="470533" lvl="1" indent="-235266" algn="l">
                <a:lnSpc>
                  <a:spcPts val="2807"/>
                </a:lnSpc>
                <a:buFont typeface="Arial"/>
                <a:buChar char="•"/>
              </a:pPr>
              <a:r>
                <a:rPr lang="en-US" sz="2599" b="1" spc="51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Adattabilità a piccoli campioni</a:t>
              </a:r>
              <a:r>
                <a:rPr lang="en-US" sz="2599" spc="5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– Funziona bene anche con dataset ridotti, specialmente quando sono disponibili buone informazioni a priori.</a:t>
              </a:r>
            </a:p>
            <a:p>
              <a:pPr marL="470533" lvl="1" indent="-235266" algn="l">
                <a:lnSpc>
                  <a:spcPts val="2807"/>
                </a:lnSpc>
              </a:pPr>
              <a:r>
                <a:rPr lang="en-US" sz="2599" spc="5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  <a:p>
              <a:pPr algn="l">
                <a:lnSpc>
                  <a:spcPts val="3455"/>
                </a:lnSpc>
              </a:pPr>
              <a:r>
                <a:rPr lang="en-US" sz="3199" b="1" i="1" spc="63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Svantaggi</a:t>
              </a:r>
            </a:p>
            <a:p>
              <a:pPr marL="470533" lvl="1" indent="-235266" algn="l">
                <a:lnSpc>
                  <a:spcPts val="2807"/>
                </a:lnSpc>
                <a:buFont typeface="Arial"/>
                <a:buChar char="•"/>
              </a:pPr>
              <a:r>
                <a:rPr lang="en-US" sz="2599" b="1" spc="51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Scelta della distribuzione a prior</a:t>
              </a:r>
              <a:r>
                <a:rPr lang="en-US" sz="2599" spc="5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i – L’accuratezza della stima dipende dalla correttezza dell’informazione a priori, che può essere soggettiva.</a:t>
              </a:r>
            </a:p>
            <a:p>
              <a:pPr marL="470533" lvl="1" indent="-235266" algn="l">
                <a:lnSpc>
                  <a:spcPts val="2807"/>
                </a:lnSpc>
                <a:buFont typeface="Arial"/>
                <a:buChar char="•"/>
              </a:pPr>
              <a:r>
                <a:rPr lang="en-US" sz="2599" b="1" spc="51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Costo computazionale elevato</a:t>
              </a:r>
              <a:r>
                <a:rPr lang="en-US" sz="2599" spc="5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– Spesso richiede metodi numerici complessi (es. Monte Carlo Markov Chain) per ottenere le stime.</a:t>
              </a:r>
            </a:p>
            <a:p>
              <a:pPr marL="470533" lvl="1" indent="-235266" algn="l">
                <a:lnSpc>
                  <a:spcPts val="2807"/>
                </a:lnSpc>
                <a:buFont typeface="Arial"/>
                <a:buChar char="•"/>
              </a:pPr>
              <a:r>
                <a:rPr lang="en-US" sz="2599" b="1" spc="51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Interpretabilità e complessità</a:t>
              </a:r>
              <a:r>
                <a:rPr lang="en-US" sz="2599" spc="5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– Può essere più difficile da applicare e interpretare rispetto a metodi frequentisti come MLE o MM.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-9525" y="7602074"/>
            <a:ext cx="2949847" cy="3026895"/>
          </a:xfrm>
          <a:custGeom>
            <a:avLst/>
            <a:gdLst/>
            <a:ahLst/>
            <a:cxnLst/>
            <a:rect l="l" t="t" r="r" b="b"/>
            <a:pathLst>
              <a:path w="2949847" h="3026895">
                <a:moveTo>
                  <a:pt x="2949847" y="3026895"/>
                </a:moveTo>
                <a:lnTo>
                  <a:pt x="0" y="3026895"/>
                </a:lnTo>
                <a:lnTo>
                  <a:pt x="0" y="0"/>
                </a:lnTo>
                <a:lnTo>
                  <a:pt x="2949847" y="0"/>
                </a:lnTo>
                <a:lnTo>
                  <a:pt x="2949847" y="30268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MCMC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15773400" cy="6526980"/>
            <a:chOff x="0" y="0"/>
            <a:chExt cx="21031200" cy="870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8702640"/>
            </a:xfrm>
            <a:custGeom>
              <a:avLst/>
              <a:gdLst/>
              <a:ahLst/>
              <a:cxnLst/>
              <a:rect l="l" t="t" r="r" b="b"/>
              <a:pathLst>
                <a:path w="21031200" h="8702640">
                  <a:moveTo>
                    <a:pt x="0" y="0"/>
                  </a:moveTo>
                  <a:lnTo>
                    <a:pt x="21031200" y="0"/>
                  </a:lnTo>
                  <a:lnTo>
                    <a:pt x="21031200" y="8702640"/>
                  </a:lnTo>
                  <a:lnTo>
                    <a:pt x="0" y="870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21031200" cy="86359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13"/>
                </a:lnSpc>
              </a:pPr>
              <a:r>
                <a:rPr lang="en-US" sz="3512" b="1" i="1" spc="70" dirty="0" err="1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Funzionamento</a:t>
              </a:r>
              <a:endParaRPr lang="en-US" sz="3512" b="1" i="1" spc="70" dirty="0">
                <a:solidFill>
                  <a:srgbClr val="000000"/>
                </a:solidFill>
                <a:latin typeface="Crimson Pro Bold Italics"/>
                <a:ea typeface="Crimson Pro Bold Italics"/>
                <a:cs typeface="Crimson Pro Bold Italics"/>
                <a:sym typeface="Crimson Pro Bold Italics"/>
              </a:endParaRPr>
            </a:p>
            <a:p>
              <a:pPr marL="533830" lvl="1" indent="-266915" algn="l">
                <a:lnSpc>
                  <a:spcPts val="2867"/>
                </a:lnSpc>
                <a:buFont typeface="Arial"/>
                <a:buChar char="•"/>
              </a:pPr>
              <a:r>
                <a:rPr lang="en-US" sz="2949" b="1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Generazione</a:t>
              </a:r>
              <a:r>
                <a:rPr lang="en-US" sz="2949" b="1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di </a:t>
              </a:r>
              <a:r>
                <a:rPr lang="en-US" sz="2949" b="1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una</a:t>
              </a:r>
              <a:r>
                <a:rPr lang="en-US" sz="2949" b="1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b="1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proposta</a:t>
              </a:r>
              <a:r>
                <a:rPr lang="en-US" sz="2949" b="1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–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Viene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proposto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un nuovo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valore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basato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su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quello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corrente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</a:t>
              </a:r>
            </a:p>
            <a:p>
              <a:pPr marL="533830" lvl="1" indent="-266915" algn="l">
                <a:lnSpc>
                  <a:spcPts val="2867"/>
                </a:lnSpc>
                <a:buFont typeface="Arial"/>
                <a:buChar char="•"/>
              </a:pPr>
              <a:r>
                <a:rPr lang="en-US" sz="2949" b="1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Accettazione</a:t>
              </a:r>
              <a:r>
                <a:rPr lang="en-US" sz="2949" b="1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o </a:t>
              </a:r>
              <a:r>
                <a:rPr lang="en-US" sz="2949" b="1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rifiuto</a:t>
              </a:r>
              <a:r>
                <a:rPr lang="en-US" sz="2949" b="1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– Il nuovo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valore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viene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accettato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con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una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probabilità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dipendente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dalla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distribuzione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target.</a:t>
              </a:r>
            </a:p>
            <a:p>
              <a:pPr marL="533830" lvl="1" indent="-266915" algn="l">
                <a:lnSpc>
                  <a:spcPts val="2867"/>
                </a:lnSpc>
              </a:pP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  <a:p>
              <a:pPr algn="l">
                <a:lnSpc>
                  <a:spcPts val="3413"/>
                </a:lnSpc>
              </a:pPr>
              <a:r>
                <a:rPr lang="en-US" sz="3512" b="1" i="1" spc="70" dirty="0" err="1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Principali</a:t>
              </a:r>
              <a:r>
                <a:rPr lang="en-US" sz="3512" b="1" i="1" spc="70" dirty="0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 </a:t>
              </a:r>
              <a:r>
                <a:rPr lang="en-US" sz="3512" b="1" i="1" spc="70" dirty="0" err="1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algoritmi</a:t>
              </a:r>
              <a:endParaRPr lang="en-US" sz="3512" b="1" i="1" spc="70" dirty="0">
                <a:solidFill>
                  <a:srgbClr val="000000"/>
                </a:solidFill>
                <a:latin typeface="Crimson Pro Bold Italics"/>
                <a:ea typeface="Crimson Pro Bold Italics"/>
                <a:cs typeface="Crimson Pro Bold Italics"/>
                <a:sym typeface="Crimson Pro Bold Italics"/>
              </a:endParaRPr>
            </a:p>
            <a:p>
              <a:pPr marL="533830" lvl="1" indent="-266915" algn="l">
                <a:lnSpc>
                  <a:spcPts val="2867"/>
                </a:lnSpc>
                <a:buFont typeface="Arial"/>
                <a:buChar char="•"/>
              </a:pPr>
              <a:r>
                <a:rPr lang="en-US" sz="2949" b="1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Gibbs Sampling 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– Utile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quando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la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distribuzione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può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essere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decomposta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in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distribuzioni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condizionate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più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semplici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</a:t>
              </a:r>
            </a:p>
            <a:p>
              <a:pPr marL="533830" lvl="1" indent="-266915" algn="l">
                <a:lnSpc>
                  <a:spcPts val="2867"/>
                </a:lnSpc>
                <a:buFont typeface="Arial"/>
                <a:buChar char="•"/>
              </a:pP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b="1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Metropolis-Hastings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–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Metodo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più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generale,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accetta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o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rifiuta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il nuovo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valore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con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una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probabilità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calcolata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</a:t>
              </a:r>
            </a:p>
            <a:p>
              <a:pPr marL="570024" lvl="1" indent="-285012" algn="l">
                <a:lnSpc>
                  <a:spcPts val="3061"/>
                </a:lnSpc>
              </a:pPr>
              <a:r>
                <a:rPr lang="en-US" sz="3149" spc="62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  <a:p>
              <a:pPr algn="l">
                <a:lnSpc>
                  <a:spcPts val="3413"/>
                </a:lnSpc>
              </a:pPr>
              <a:r>
                <a:rPr lang="en-US" sz="3512" b="1" i="1" spc="70" dirty="0" err="1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Problemi</a:t>
              </a:r>
              <a:r>
                <a:rPr lang="en-US" sz="3512" b="1" i="1" spc="70" dirty="0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 di </a:t>
              </a:r>
              <a:r>
                <a:rPr lang="en-US" sz="3512" b="1" i="1" spc="70" dirty="0" err="1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convergenza</a:t>
              </a:r>
              <a:endParaRPr lang="en-US" sz="3512" b="1" i="1" spc="70" dirty="0">
                <a:solidFill>
                  <a:srgbClr val="000000"/>
                </a:solidFill>
                <a:latin typeface="Crimson Pro Bold Italics"/>
                <a:ea typeface="Crimson Pro Bold Italics"/>
                <a:cs typeface="Crimson Pro Bold Italics"/>
                <a:sym typeface="Crimson Pro Bold Italics"/>
              </a:endParaRPr>
            </a:p>
            <a:p>
              <a:pPr marL="533830" lvl="1" indent="-266915" algn="l">
                <a:lnSpc>
                  <a:spcPts val="2867"/>
                </a:lnSpc>
                <a:buFont typeface="Arial"/>
                <a:buChar char="•"/>
              </a:pPr>
              <a:r>
                <a:rPr lang="en-US" sz="2949" b="1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Burn-in 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– I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primi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campioni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devono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essere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scartati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</a:t>
              </a:r>
            </a:p>
            <a:p>
              <a:pPr marL="533830" lvl="1" indent="-266915" algn="l">
                <a:lnSpc>
                  <a:spcPts val="2867"/>
                </a:lnSpc>
                <a:buFont typeface="Arial"/>
                <a:buChar char="•"/>
              </a:pPr>
              <a:r>
                <a:rPr lang="en-US" sz="2949" b="1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Diagnosi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–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Controllare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la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varianza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tra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catene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e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l’autocorrelazione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per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verificare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la </a:t>
              </a:r>
              <a:r>
                <a:rPr lang="en-US" sz="2949" spc="58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convergenza</a:t>
              </a:r>
              <a:r>
                <a:rPr lang="en-US" sz="2949" spc="5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(Gelman-Rubin).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-9525" y="7602074"/>
            <a:ext cx="2949847" cy="3026895"/>
          </a:xfrm>
          <a:custGeom>
            <a:avLst/>
            <a:gdLst/>
            <a:ahLst/>
            <a:cxnLst/>
            <a:rect l="l" t="t" r="r" b="b"/>
            <a:pathLst>
              <a:path w="2949847" h="3026895">
                <a:moveTo>
                  <a:pt x="2949847" y="3026895"/>
                </a:moveTo>
                <a:lnTo>
                  <a:pt x="0" y="3026895"/>
                </a:lnTo>
                <a:lnTo>
                  <a:pt x="0" y="0"/>
                </a:lnTo>
                <a:lnTo>
                  <a:pt x="2949847" y="0"/>
                </a:lnTo>
                <a:lnTo>
                  <a:pt x="2949847" y="30268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Implementazione pratica, dataset DAX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4247100" cy="1988280"/>
            <a:chOff x="0" y="0"/>
            <a:chExt cx="5662800" cy="2651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62800" cy="2651040"/>
            </a:xfrm>
            <a:custGeom>
              <a:avLst/>
              <a:gdLst/>
              <a:ahLst/>
              <a:cxnLst/>
              <a:rect l="l" t="t" r="r" b="b"/>
              <a:pathLst>
                <a:path w="5662800" h="2651040">
                  <a:moveTo>
                    <a:pt x="0" y="0"/>
                  </a:moveTo>
                  <a:lnTo>
                    <a:pt x="5662800" y="0"/>
                  </a:lnTo>
                  <a:lnTo>
                    <a:pt x="56628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5662800" cy="26319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3"/>
                </a:lnSpc>
              </a:pPr>
              <a:r>
                <a:rPr lang="en-US" sz="3012" b="1" spc="60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Preparazione dei dati</a:t>
              </a:r>
            </a:p>
            <a:p>
              <a:pPr marL="407150" lvl="1" indent="-203575" algn="l">
                <a:lnSpc>
                  <a:spcPts val="2429"/>
                </a:lnSpc>
                <a:buFont typeface="Arial"/>
                <a:buChar char="•"/>
              </a:pPr>
              <a:r>
                <a:rPr lang="en-US" sz="2249" spc="4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Diagnostica file CSV</a:t>
              </a:r>
            </a:p>
            <a:p>
              <a:pPr marL="407150" lvl="1" indent="-203575" algn="l">
                <a:lnSpc>
                  <a:spcPts val="2429"/>
                </a:lnSpc>
                <a:buFont typeface="Arial"/>
                <a:buChar char="•"/>
              </a:pPr>
              <a:r>
                <a:rPr lang="en-US" sz="2249" spc="4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Lettura e correzione dati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05580" y="5864400"/>
            <a:ext cx="7883460" cy="2665440"/>
          </a:xfrm>
          <a:custGeom>
            <a:avLst/>
            <a:gdLst/>
            <a:ahLst/>
            <a:cxnLst/>
            <a:rect l="l" t="t" r="r" b="b"/>
            <a:pathLst>
              <a:path w="7883460" h="2665440">
                <a:moveTo>
                  <a:pt x="0" y="0"/>
                </a:moveTo>
                <a:lnTo>
                  <a:pt x="7883460" y="0"/>
                </a:lnTo>
                <a:lnTo>
                  <a:pt x="7883460" y="2665440"/>
                </a:lnTo>
                <a:lnTo>
                  <a:pt x="0" y="2665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" r="-4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1088100" y="5006340"/>
            <a:ext cx="5217480" cy="554040"/>
            <a:chOff x="0" y="0"/>
            <a:chExt cx="6956640" cy="738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56640" cy="738720"/>
            </a:xfrm>
            <a:custGeom>
              <a:avLst/>
              <a:gdLst/>
              <a:ahLst/>
              <a:cxnLst/>
              <a:rect l="l" t="t" r="r" b="b"/>
              <a:pathLst>
                <a:path w="6956640" h="738720">
                  <a:moveTo>
                    <a:pt x="0" y="0"/>
                  </a:moveTo>
                  <a:lnTo>
                    <a:pt x="6956640" y="0"/>
                  </a:lnTo>
                  <a:lnTo>
                    <a:pt x="6956640" y="738720"/>
                  </a:lnTo>
                  <a:lnTo>
                    <a:pt x="0" y="73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956640" cy="7482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b="1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Visualizzazione</a:t>
              </a:r>
              <a:r>
                <a:rPr lang="en-US" sz="2700" b="1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b="1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dati</a:t>
              </a:r>
              <a:r>
                <a:rPr lang="en-US" sz="2700" b="1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b="1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puliti</a:t>
              </a:r>
              <a:endParaRPr lang="en-US" sz="2700" b="1" spc="54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</p:grpSp>
      <p:sp>
        <p:nvSpPr>
          <p:cNvPr id="12" name="Freeform 12" descr="Immagine che contiene testo, linea, Diagramma, diagramma"/>
          <p:cNvSpPr/>
          <p:nvPr/>
        </p:nvSpPr>
        <p:spPr>
          <a:xfrm>
            <a:off x="8914217" y="4355966"/>
            <a:ext cx="9185940" cy="4593240"/>
          </a:xfrm>
          <a:custGeom>
            <a:avLst/>
            <a:gdLst/>
            <a:ahLst/>
            <a:cxnLst/>
            <a:rect l="l" t="t" r="r" b="b"/>
            <a:pathLst>
              <a:path w="9185940" h="4593240">
                <a:moveTo>
                  <a:pt x="0" y="0"/>
                </a:moveTo>
                <a:lnTo>
                  <a:pt x="9185940" y="0"/>
                </a:lnTo>
                <a:lnTo>
                  <a:pt x="9185940" y="4593240"/>
                </a:lnTo>
                <a:lnTo>
                  <a:pt x="0" y="45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r="-2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3" name="Group 13"/>
          <p:cNvGrpSpPr/>
          <p:nvPr/>
        </p:nvGrpSpPr>
        <p:grpSpPr>
          <a:xfrm>
            <a:off x="11294640" y="3369060"/>
            <a:ext cx="4671540" cy="554040"/>
            <a:chOff x="0" y="0"/>
            <a:chExt cx="6228720" cy="7387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28720" cy="738720"/>
            </a:xfrm>
            <a:custGeom>
              <a:avLst/>
              <a:gdLst/>
              <a:ahLst/>
              <a:cxnLst/>
              <a:rect l="l" t="t" r="r" b="b"/>
              <a:pathLst>
                <a:path w="6228720" h="738720">
                  <a:moveTo>
                    <a:pt x="0" y="0"/>
                  </a:moveTo>
                  <a:lnTo>
                    <a:pt x="6228720" y="0"/>
                  </a:lnTo>
                  <a:lnTo>
                    <a:pt x="6228720" y="738720"/>
                  </a:lnTo>
                  <a:lnTo>
                    <a:pt x="0" y="73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6228720" cy="7482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79"/>
                </a:lnSpc>
              </a:pPr>
              <a:r>
                <a:rPr lang="en-US" sz="2899" b="1" spc="57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Visualizzazione grafica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 rot="-10800000" flipH="1" flipV="1">
            <a:off x="-9525" y="7602074"/>
            <a:ext cx="2949847" cy="3026895"/>
          </a:xfrm>
          <a:custGeom>
            <a:avLst/>
            <a:gdLst/>
            <a:ahLst/>
            <a:cxnLst/>
            <a:rect l="l" t="t" r="r" b="b"/>
            <a:pathLst>
              <a:path w="2949847" h="3026895">
                <a:moveTo>
                  <a:pt x="2949847" y="3026895"/>
                </a:moveTo>
                <a:lnTo>
                  <a:pt x="0" y="3026895"/>
                </a:lnTo>
                <a:lnTo>
                  <a:pt x="0" y="0"/>
                </a:lnTo>
                <a:lnTo>
                  <a:pt x="2949847" y="0"/>
                </a:lnTo>
                <a:lnTo>
                  <a:pt x="2949847" y="30268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Stima dati DAX con MLE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15773400" cy="6526980"/>
            <a:chOff x="0" y="0"/>
            <a:chExt cx="21031200" cy="870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8702640"/>
            </a:xfrm>
            <a:custGeom>
              <a:avLst/>
              <a:gdLst/>
              <a:ahLst/>
              <a:cxnLst/>
              <a:rect l="l" t="t" r="r" b="b"/>
              <a:pathLst>
                <a:path w="21031200" h="8702640">
                  <a:moveTo>
                    <a:pt x="0" y="0"/>
                  </a:moveTo>
                  <a:lnTo>
                    <a:pt x="21031200" y="0"/>
                  </a:lnTo>
                  <a:lnTo>
                    <a:pt x="21031200" y="8702640"/>
                  </a:lnTo>
                  <a:lnTo>
                    <a:pt x="0" y="870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21031200" cy="86645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36"/>
                </a:lnSpc>
              </a:pPr>
              <a:r>
                <a:rPr lang="en-US" sz="4200" b="1" spc="84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Procedura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Selezione colonne Open , Close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Calcolo della volatilità rolling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Trasformazione dati in uniformi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Implementazione funzioni log-verosomiglianza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Calcolo misure di dipendenza (Kendall,Pearson,Spearman)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Stime e risultati</a:t>
              </a:r>
            </a:p>
            <a:p>
              <a:pPr marL="760095" lvl="1" indent="-380048" algn="l">
                <a:lnSpc>
                  <a:spcPts val="4536"/>
                </a:lnSpc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-9525" y="6856584"/>
            <a:ext cx="3676361" cy="3772385"/>
          </a:xfrm>
          <a:custGeom>
            <a:avLst/>
            <a:gdLst/>
            <a:ahLst/>
            <a:cxnLst/>
            <a:rect l="l" t="t" r="r" b="b"/>
            <a:pathLst>
              <a:path w="3676361" h="3772385">
                <a:moveTo>
                  <a:pt x="3676361" y="3772385"/>
                </a:moveTo>
                <a:lnTo>
                  <a:pt x="0" y="3772385"/>
                </a:lnTo>
                <a:lnTo>
                  <a:pt x="0" y="0"/>
                </a:lnTo>
                <a:lnTo>
                  <a:pt x="3676361" y="0"/>
                </a:lnTo>
                <a:lnTo>
                  <a:pt x="3676361" y="37723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1031200" cy="2612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spc="-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Risultati MLE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999400" y="2818800"/>
            <a:ext cx="6288840" cy="1988280"/>
          </a:xfrm>
          <a:custGeom>
            <a:avLst/>
            <a:gdLst/>
            <a:ahLst/>
            <a:cxnLst/>
            <a:rect l="l" t="t" r="r" b="b"/>
            <a:pathLst>
              <a:path w="6288840" h="1988280">
                <a:moveTo>
                  <a:pt x="0" y="0"/>
                </a:moveTo>
                <a:lnTo>
                  <a:pt x="6288840" y="0"/>
                </a:lnTo>
                <a:lnTo>
                  <a:pt x="6288840" y="1988280"/>
                </a:lnTo>
                <a:lnTo>
                  <a:pt x="0" y="198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68" b="-416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5080860" y="5924880"/>
            <a:ext cx="8125920" cy="2304720"/>
          </a:xfrm>
          <a:custGeom>
            <a:avLst/>
            <a:gdLst/>
            <a:ahLst/>
            <a:cxnLst/>
            <a:rect l="l" t="t" r="r" b="b"/>
            <a:pathLst>
              <a:path w="8125920" h="2304720">
                <a:moveTo>
                  <a:pt x="0" y="0"/>
                </a:moveTo>
                <a:lnTo>
                  <a:pt x="8125920" y="0"/>
                </a:lnTo>
                <a:lnTo>
                  <a:pt x="8125920" y="2304720"/>
                </a:lnTo>
                <a:lnTo>
                  <a:pt x="0" y="2304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" b="-4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7264620" y="2400300"/>
            <a:ext cx="4568400" cy="554040"/>
            <a:chOff x="0" y="0"/>
            <a:chExt cx="6091200" cy="7387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91200" cy="738720"/>
            </a:xfrm>
            <a:custGeom>
              <a:avLst/>
              <a:gdLst/>
              <a:ahLst/>
              <a:cxnLst/>
              <a:rect l="l" t="t" r="r" b="b"/>
              <a:pathLst>
                <a:path w="6091200" h="738720">
                  <a:moveTo>
                    <a:pt x="0" y="0"/>
                  </a:moveTo>
                  <a:lnTo>
                    <a:pt x="6091200" y="0"/>
                  </a:lnTo>
                  <a:lnTo>
                    <a:pt x="6091200" y="738720"/>
                  </a:lnTo>
                  <a:lnTo>
                    <a:pt x="0" y="73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6091200" cy="7577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b="1" spc="-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Misure di correlazione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36080" y="5202900"/>
            <a:ext cx="2188620" cy="554040"/>
            <a:chOff x="0" y="0"/>
            <a:chExt cx="2918160" cy="7387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18160" cy="738720"/>
            </a:xfrm>
            <a:custGeom>
              <a:avLst/>
              <a:gdLst/>
              <a:ahLst/>
              <a:cxnLst/>
              <a:rect l="l" t="t" r="r" b="b"/>
              <a:pathLst>
                <a:path w="2918160" h="738720">
                  <a:moveTo>
                    <a:pt x="0" y="0"/>
                  </a:moveTo>
                  <a:lnTo>
                    <a:pt x="2918160" y="0"/>
                  </a:lnTo>
                  <a:lnTo>
                    <a:pt x="2918160" y="738720"/>
                  </a:lnTo>
                  <a:lnTo>
                    <a:pt x="0" y="73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918160" cy="7577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b="1" spc="-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Parametri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-9525" y="6912856"/>
            <a:ext cx="3621521" cy="3716113"/>
          </a:xfrm>
          <a:custGeom>
            <a:avLst/>
            <a:gdLst/>
            <a:ahLst/>
            <a:cxnLst/>
            <a:rect l="l" t="t" r="r" b="b"/>
            <a:pathLst>
              <a:path w="3621521" h="3716113">
                <a:moveTo>
                  <a:pt x="3621521" y="3716113"/>
                </a:moveTo>
                <a:lnTo>
                  <a:pt x="0" y="3716113"/>
                </a:lnTo>
                <a:lnTo>
                  <a:pt x="0" y="0"/>
                </a:lnTo>
                <a:lnTo>
                  <a:pt x="3621521" y="0"/>
                </a:lnTo>
                <a:lnTo>
                  <a:pt x="3621521" y="37161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547560"/>
            <a:ext cx="16116120" cy="1988280"/>
            <a:chOff x="-456960" y="0"/>
            <a:chExt cx="2148816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56960" y="37929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 dirty="0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	</a:t>
              </a:r>
              <a:r>
                <a:rPr lang="en-US" sz="6600" b="1" spc="-132" dirty="0" err="1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Stima</a:t>
              </a:r>
              <a:r>
                <a:rPr lang="en-US" sz="6600" b="1" spc="-132" dirty="0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 </a:t>
              </a:r>
              <a:r>
                <a:rPr lang="en-US" sz="6600" b="1" spc="-132" dirty="0" err="1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dati</a:t>
              </a:r>
              <a:r>
                <a:rPr lang="en-US" sz="6600" b="1" spc="-132" dirty="0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 DAX con </a:t>
              </a:r>
              <a:r>
                <a:rPr lang="en-US" sz="6600" b="1" spc="-132" dirty="0" err="1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metodo</a:t>
              </a:r>
              <a:r>
                <a:rPr lang="en-US" sz="6600" b="1" spc="-132" dirty="0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 </a:t>
              </a:r>
              <a:r>
                <a:rPr lang="en-US" sz="6600" b="1" spc="-132" dirty="0" err="1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dei</a:t>
              </a:r>
              <a:r>
                <a:rPr lang="en-US" sz="6600" b="1" spc="-132" dirty="0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 </a:t>
              </a:r>
              <a:r>
                <a:rPr lang="en-US" sz="6600" b="1" spc="-132" dirty="0" err="1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momenti</a:t>
              </a:r>
              <a:endParaRPr lang="en-US" sz="6600" b="1" spc="-132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15773400" cy="726840"/>
            <a:chOff x="0" y="0"/>
            <a:chExt cx="21031200" cy="969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969120"/>
            </a:xfrm>
            <a:custGeom>
              <a:avLst/>
              <a:gdLst/>
              <a:ahLst/>
              <a:cxnLst/>
              <a:rect l="l" t="t" r="r" b="b"/>
              <a:pathLst>
                <a:path w="21031200" h="969120">
                  <a:moveTo>
                    <a:pt x="0" y="0"/>
                  </a:moveTo>
                  <a:lnTo>
                    <a:pt x="21031200" y="0"/>
                  </a:lnTo>
                  <a:lnTo>
                    <a:pt x="21031200" y="969120"/>
                  </a:lnTo>
                  <a:lnTo>
                    <a:pt x="0" y="969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21031200" cy="9405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37"/>
                </a:lnSpc>
              </a:pPr>
              <a:r>
                <a:rPr lang="en-US" sz="2812" spc="56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Definisco le varie relazioni tra il tau di Kendall e i parametri delle copule e calcolo.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829689" y="4832460"/>
            <a:ext cx="8628623" cy="4029211"/>
          </a:xfrm>
          <a:custGeom>
            <a:avLst/>
            <a:gdLst/>
            <a:ahLst/>
            <a:cxnLst/>
            <a:rect l="l" t="t" r="r" b="b"/>
            <a:pathLst>
              <a:path w="8628623" h="4029211">
                <a:moveTo>
                  <a:pt x="0" y="0"/>
                </a:moveTo>
                <a:lnTo>
                  <a:pt x="8628622" y="0"/>
                </a:lnTo>
                <a:lnTo>
                  <a:pt x="8628622" y="4029211"/>
                </a:lnTo>
                <a:lnTo>
                  <a:pt x="0" y="402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" r="-3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6716970" y="3883680"/>
            <a:ext cx="4854060" cy="702047"/>
            <a:chOff x="0" y="0"/>
            <a:chExt cx="6472080" cy="936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72080" cy="936062"/>
            </a:xfrm>
            <a:custGeom>
              <a:avLst/>
              <a:gdLst/>
              <a:ahLst/>
              <a:cxnLst/>
              <a:rect l="l" t="t" r="r" b="b"/>
              <a:pathLst>
                <a:path w="6472080" h="936062">
                  <a:moveTo>
                    <a:pt x="0" y="0"/>
                  </a:moveTo>
                  <a:lnTo>
                    <a:pt x="6472080" y="0"/>
                  </a:lnTo>
                  <a:lnTo>
                    <a:pt x="6472080" y="936062"/>
                  </a:lnTo>
                  <a:lnTo>
                    <a:pt x="0" y="936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6472080" cy="9360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59"/>
                </a:lnSpc>
              </a:pPr>
              <a:r>
                <a:rPr lang="en-US" sz="3799" b="1" spc="75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Risultati ottenuti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 rot="-10800000" flipH="1" flipV="1">
            <a:off x="-9525" y="6912856"/>
            <a:ext cx="3621521" cy="3716113"/>
          </a:xfrm>
          <a:custGeom>
            <a:avLst/>
            <a:gdLst/>
            <a:ahLst/>
            <a:cxnLst/>
            <a:rect l="l" t="t" r="r" b="b"/>
            <a:pathLst>
              <a:path w="3621521" h="3716113">
                <a:moveTo>
                  <a:pt x="3621521" y="3716113"/>
                </a:moveTo>
                <a:lnTo>
                  <a:pt x="0" y="3716113"/>
                </a:lnTo>
                <a:lnTo>
                  <a:pt x="0" y="0"/>
                </a:lnTo>
                <a:lnTo>
                  <a:pt x="3621521" y="0"/>
                </a:lnTo>
                <a:lnTo>
                  <a:pt x="3621521" y="37161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Che cosa sono le copule?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15773400" cy="1872081"/>
            <a:chOff x="0" y="0"/>
            <a:chExt cx="21031200" cy="24961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2496109"/>
            </a:xfrm>
            <a:custGeom>
              <a:avLst/>
              <a:gdLst/>
              <a:ahLst/>
              <a:cxnLst/>
              <a:rect l="l" t="t" r="r" b="b"/>
              <a:pathLst>
                <a:path w="21031200" h="2496109">
                  <a:moveTo>
                    <a:pt x="0" y="0"/>
                  </a:moveTo>
                  <a:lnTo>
                    <a:pt x="21031200" y="0"/>
                  </a:lnTo>
                  <a:lnTo>
                    <a:pt x="21031200" y="2496109"/>
                  </a:lnTo>
                  <a:lnTo>
                    <a:pt x="0" y="249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4775"/>
              <a:ext cx="21031200" cy="23913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31085" lvl="1" indent="-315543" algn="just">
                <a:lnSpc>
                  <a:spcPts val="3012"/>
                </a:lnSpc>
                <a:buFont typeface="Arial"/>
                <a:buChar char="•"/>
              </a:pP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Le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copule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sono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funzioni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matematiche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che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descrivono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la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dipendenza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tra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variabili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casuali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,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permettendo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di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modellare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relazioni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non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lineari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tra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asset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finanziari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indipendentemente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dalle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loro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distribuzioni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487" spc="69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marginali</a:t>
              </a:r>
              <a:r>
                <a:rPr lang="en-US" sz="3487" spc="69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</a:t>
              </a:r>
            </a:p>
            <a:p>
              <a:pPr marL="736266" lvl="1" indent="-368133" algn="just">
                <a:lnSpc>
                  <a:spcPts val="3515"/>
                </a:lnSpc>
              </a:pPr>
              <a:r>
                <a:rPr lang="en-US" sz="4068" spc="81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85670" y="4810446"/>
            <a:ext cx="5316300" cy="998467"/>
            <a:chOff x="0" y="0"/>
            <a:chExt cx="7088400" cy="1331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88400" cy="1331290"/>
            </a:xfrm>
            <a:custGeom>
              <a:avLst/>
              <a:gdLst/>
              <a:ahLst/>
              <a:cxnLst/>
              <a:rect l="l" t="t" r="r" b="b"/>
              <a:pathLst>
                <a:path w="7088400" h="1331290">
                  <a:moveTo>
                    <a:pt x="0" y="0"/>
                  </a:moveTo>
                  <a:lnTo>
                    <a:pt x="7088400" y="0"/>
                  </a:lnTo>
                  <a:lnTo>
                    <a:pt x="7088400" y="1331290"/>
                  </a:lnTo>
                  <a:lnTo>
                    <a:pt x="0" y="1331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7088400" cy="13408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2999" b="1" spc="59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Funzione di densità Student-t</a:t>
              </a:r>
            </a:p>
            <a:p>
              <a:pPr algn="l">
                <a:lnSpc>
                  <a:spcPts val="3599"/>
                </a:lnSpc>
              </a:pPr>
              <a:endParaRPr lang="en-US" sz="2999" b="1" spc="59">
                <a:solidFill>
                  <a:srgbClr val="393939"/>
                </a:solidFill>
                <a:latin typeface="Crimson Pro Bold"/>
                <a:ea typeface="Crimson Pro Bold"/>
                <a:cs typeface="Crimson Pro Bold"/>
                <a:sym typeface="Crimson Pro Bold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2697085" y="5452983"/>
            <a:ext cx="12893829" cy="2708182"/>
          </a:xfrm>
          <a:custGeom>
            <a:avLst/>
            <a:gdLst/>
            <a:ahLst/>
            <a:cxnLst/>
            <a:rect l="l" t="t" r="r" b="b"/>
            <a:pathLst>
              <a:path w="12893829" h="2708182">
                <a:moveTo>
                  <a:pt x="0" y="0"/>
                </a:moveTo>
                <a:lnTo>
                  <a:pt x="12893830" y="0"/>
                </a:lnTo>
                <a:lnTo>
                  <a:pt x="12893830" y="2708182"/>
                </a:lnTo>
                <a:lnTo>
                  <a:pt x="0" y="2708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flipH="1" flipV="1">
            <a:off x="14229113" y="0"/>
            <a:ext cx="4076886" cy="4183372"/>
          </a:xfrm>
          <a:custGeom>
            <a:avLst/>
            <a:gdLst/>
            <a:ahLst/>
            <a:cxnLst/>
            <a:rect l="l" t="t" r="r" b="b"/>
            <a:pathLst>
              <a:path w="4076886" h="4183372">
                <a:moveTo>
                  <a:pt x="4076886" y="4183372"/>
                </a:moveTo>
                <a:lnTo>
                  <a:pt x="0" y="4183372"/>
                </a:lnTo>
                <a:lnTo>
                  <a:pt x="0" y="0"/>
                </a:lnTo>
                <a:lnTo>
                  <a:pt x="4076886" y="0"/>
                </a:lnTo>
                <a:lnTo>
                  <a:pt x="4076886" y="418337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 rot="-10800000" flipH="1" flipV="1">
            <a:off x="-9525" y="6445598"/>
            <a:ext cx="4076886" cy="4183372"/>
          </a:xfrm>
          <a:custGeom>
            <a:avLst/>
            <a:gdLst/>
            <a:ahLst/>
            <a:cxnLst/>
            <a:rect l="l" t="t" r="r" b="b"/>
            <a:pathLst>
              <a:path w="4076886" h="4183372">
                <a:moveTo>
                  <a:pt x="4076886" y="4183371"/>
                </a:moveTo>
                <a:lnTo>
                  <a:pt x="0" y="4183371"/>
                </a:lnTo>
                <a:lnTo>
                  <a:pt x="0" y="0"/>
                </a:lnTo>
                <a:lnTo>
                  <a:pt x="4076886" y="0"/>
                </a:lnTo>
                <a:lnTo>
                  <a:pt x="4076886" y="41833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Stima dati DAX con MCMC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15773400" cy="6526980"/>
            <a:chOff x="0" y="0"/>
            <a:chExt cx="21031200" cy="870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8702640"/>
            </a:xfrm>
            <a:custGeom>
              <a:avLst/>
              <a:gdLst/>
              <a:ahLst/>
              <a:cxnLst/>
              <a:rect l="l" t="t" r="r" b="b"/>
              <a:pathLst>
                <a:path w="21031200" h="8702640">
                  <a:moveTo>
                    <a:pt x="0" y="0"/>
                  </a:moveTo>
                  <a:lnTo>
                    <a:pt x="21031200" y="0"/>
                  </a:lnTo>
                  <a:lnTo>
                    <a:pt x="21031200" y="8702640"/>
                  </a:lnTo>
                  <a:lnTo>
                    <a:pt x="0" y="870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21031200" cy="86645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36"/>
                </a:lnSpc>
              </a:pPr>
              <a:r>
                <a:rPr lang="en-US" sz="4200" b="1" spc="84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Procedura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Implementazione delle densità di copula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Definizione della funzione mcmc con 2 catene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Definizione delle prior  (uniformi, gamma, esponenziali, normali)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Applicazione a tutte le copule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Confronto con il metodo WAIC</a:t>
              </a:r>
            </a:p>
            <a:p>
              <a:pPr marL="760095" lvl="1" indent="-380048" algn="l">
                <a:lnSpc>
                  <a:spcPts val="4536"/>
                </a:lnSpc>
                <a:buFont typeface="Arial"/>
                <a:buChar char="•"/>
              </a:pPr>
              <a:r>
                <a:rPr lang="en-US" sz="4200" spc="8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Risultati e decreto della copula migliore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-9525" y="6912856"/>
            <a:ext cx="3621521" cy="3716113"/>
          </a:xfrm>
          <a:custGeom>
            <a:avLst/>
            <a:gdLst/>
            <a:ahLst/>
            <a:cxnLst/>
            <a:rect l="l" t="t" r="r" b="b"/>
            <a:pathLst>
              <a:path w="3621521" h="3716113">
                <a:moveTo>
                  <a:pt x="3621521" y="3716113"/>
                </a:moveTo>
                <a:lnTo>
                  <a:pt x="0" y="3716113"/>
                </a:lnTo>
                <a:lnTo>
                  <a:pt x="0" y="0"/>
                </a:lnTo>
                <a:lnTo>
                  <a:pt x="3621521" y="0"/>
                </a:lnTo>
                <a:lnTo>
                  <a:pt x="3621521" y="37161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Risultati MCMC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140010" y="3160995"/>
            <a:ext cx="12007980" cy="2630340"/>
          </a:xfrm>
          <a:custGeom>
            <a:avLst/>
            <a:gdLst/>
            <a:ahLst/>
            <a:cxnLst/>
            <a:rect l="l" t="t" r="r" b="b"/>
            <a:pathLst>
              <a:path w="12007980" h="2630340">
                <a:moveTo>
                  <a:pt x="0" y="0"/>
                </a:moveTo>
                <a:lnTo>
                  <a:pt x="12007980" y="0"/>
                </a:lnTo>
                <a:lnTo>
                  <a:pt x="12007980" y="2630340"/>
                </a:lnTo>
                <a:lnTo>
                  <a:pt x="0" y="2630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" r="-4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415875" y="6419985"/>
            <a:ext cx="13456250" cy="1509840"/>
            <a:chOff x="0" y="0"/>
            <a:chExt cx="17941666" cy="20131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41668" cy="2013120"/>
            </a:xfrm>
            <a:custGeom>
              <a:avLst/>
              <a:gdLst/>
              <a:ahLst/>
              <a:cxnLst/>
              <a:rect l="l" t="t" r="r" b="b"/>
              <a:pathLst>
                <a:path w="17941668" h="2013120">
                  <a:moveTo>
                    <a:pt x="0" y="0"/>
                  </a:moveTo>
                  <a:lnTo>
                    <a:pt x="17941668" y="0"/>
                  </a:lnTo>
                  <a:lnTo>
                    <a:pt x="17941668" y="2013120"/>
                  </a:lnTo>
                  <a:lnTo>
                    <a:pt x="0" y="2013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941666" cy="20131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4199"/>
                </a:lnSpc>
              </a:pPr>
              <a:r>
                <a:rPr lang="en-US" sz="3499" b="1" spc="69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Per la Student-t non è riuscito ad ottenere una stima, mentre la copula migliore in stima bayesiana è una Gumbel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10800000" flipH="1" flipV="1">
            <a:off x="-9525" y="6912856"/>
            <a:ext cx="3621521" cy="3716113"/>
          </a:xfrm>
          <a:custGeom>
            <a:avLst/>
            <a:gdLst/>
            <a:ahLst/>
            <a:cxnLst/>
            <a:rect l="l" t="t" r="r" b="b"/>
            <a:pathLst>
              <a:path w="3621521" h="3716113">
                <a:moveTo>
                  <a:pt x="3621521" y="3716113"/>
                </a:moveTo>
                <a:lnTo>
                  <a:pt x="0" y="3716113"/>
                </a:lnTo>
                <a:lnTo>
                  <a:pt x="0" y="0"/>
                </a:lnTo>
                <a:lnTo>
                  <a:pt x="3621521" y="0"/>
                </a:lnTo>
                <a:lnTo>
                  <a:pt x="3621521" y="37161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Scelta della copula migliore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16656091" cy="6892234"/>
            <a:chOff x="0" y="0"/>
            <a:chExt cx="21031200" cy="870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8702640"/>
            </a:xfrm>
            <a:custGeom>
              <a:avLst/>
              <a:gdLst/>
              <a:ahLst/>
              <a:cxnLst/>
              <a:rect l="l" t="t" r="r" b="b"/>
              <a:pathLst>
                <a:path w="21031200" h="8702640">
                  <a:moveTo>
                    <a:pt x="0" y="0"/>
                  </a:moveTo>
                  <a:lnTo>
                    <a:pt x="21031200" y="0"/>
                  </a:lnTo>
                  <a:lnTo>
                    <a:pt x="21031200" y="8702640"/>
                  </a:lnTo>
                  <a:lnTo>
                    <a:pt x="0" y="870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21031200" cy="86645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15310" lvl="1" indent="-307655" algn="l">
                <a:lnSpc>
                  <a:spcPts val="3671"/>
                </a:lnSpc>
                <a:buFont typeface="Arial"/>
                <a:buChar char="•"/>
              </a:pPr>
              <a:r>
                <a:rPr lang="en-US" sz="3399" b="1" i="1" spc="67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AIC </a:t>
              </a: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è definito come:</a:t>
              </a:r>
            </a:p>
            <a:p>
              <a:pPr marL="615310" lvl="1" indent="-307655" algn="l">
                <a:lnSpc>
                  <a:spcPts val="3671"/>
                </a:lnSpc>
              </a:pP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  <a:p>
              <a:pPr marL="615310" lvl="1" indent="-307655" algn="l">
                <a:lnSpc>
                  <a:spcPts val="3671"/>
                </a:lnSpc>
              </a:pP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  <a:p>
              <a:pPr marL="615310" lvl="1" indent="-307655" algn="l">
                <a:lnSpc>
                  <a:spcPts val="3671"/>
                </a:lnSpc>
              </a:pP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dove:</a:t>
              </a:r>
            </a:p>
            <a:p>
              <a:pPr marL="615310" lvl="1" indent="-307655" algn="l">
                <a:lnSpc>
                  <a:spcPts val="3671"/>
                </a:lnSpc>
                <a:buFont typeface="Arial"/>
                <a:buChar char="•"/>
              </a:pP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 è la massima verosimiglianza del modello stimato,</a:t>
              </a:r>
            </a:p>
            <a:p>
              <a:pPr marL="615310" lvl="1" indent="-307655" algn="l">
                <a:lnSpc>
                  <a:spcPts val="3671"/>
                </a:lnSpc>
                <a:buFont typeface="Arial"/>
                <a:buChar char="•"/>
              </a:pP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k è il numero di parametri del modello</a:t>
              </a:r>
            </a:p>
            <a:p>
              <a:pPr marL="615310" lvl="1" indent="-307655" algn="l">
                <a:lnSpc>
                  <a:spcPts val="3671"/>
                </a:lnSpc>
              </a:pP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  <a:p>
              <a:pPr marL="633408" lvl="1" indent="-316704" algn="l">
                <a:lnSpc>
                  <a:spcPts val="3779"/>
                </a:lnSpc>
                <a:buFont typeface="Arial"/>
                <a:buChar char="•"/>
              </a:pPr>
              <a:r>
                <a:rPr lang="en-US" sz="3499" b="1" i="1" spc="69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BIC </a:t>
              </a:r>
              <a:r>
                <a:rPr lang="en-US" sz="3499" spc="69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è definito come:</a:t>
              </a:r>
            </a:p>
            <a:p>
              <a:pPr marL="615310" lvl="1" indent="-307655" algn="l">
                <a:lnSpc>
                  <a:spcPts val="3671"/>
                </a:lnSpc>
              </a:pP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  <a:p>
              <a:pPr marL="615310" lvl="1" indent="-307655" algn="l">
                <a:lnSpc>
                  <a:spcPts val="3671"/>
                </a:lnSpc>
              </a:pP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  <a:p>
              <a:pPr marL="615310" lvl="1" indent="-307655" algn="l">
                <a:lnSpc>
                  <a:spcPts val="3671"/>
                </a:lnSpc>
              </a:pP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dove:</a:t>
              </a:r>
            </a:p>
            <a:p>
              <a:pPr marL="615310" lvl="1" indent="-307655" algn="l">
                <a:lnSpc>
                  <a:spcPts val="3671"/>
                </a:lnSpc>
                <a:buFont typeface="Arial"/>
                <a:buChar char="•"/>
              </a:pPr>
              <a:r>
                <a:rPr lang="en-US" sz="3399" spc="67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n è il numero di osservazioni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6410502" y="6939128"/>
            <a:ext cx="4181894" cy="370974"/>
          </a:xfrm>
          <a:custGeom>
            <a:avLst/>
            <a:gdLst/>
            <a:ahLst/>
            <a:cxnLst/>
            <a:rect l="l" t="t" r="r" b="b"/>
            <a:pathLst>
              <a:path w="4181894" h="370974">
                <a:moveTo>
                  <a:pt x="0" y="0"/>
                </a:moveTo>
                <a:lnTo>
                  <a:pt x="4181894" y="0"/>
                </a:lnTo>
                <a:lnTo>
                  <a:pt x="4181894" y="370974"/>
                </a:lnTo>
                <a:lnTo>
                  <a:pt x="0" y="37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6410502" y="3871656"/>
            <a:ext cx="3939982" cy="397613"/>
          </a:xfrm>
          <a:custGeom>
            <a:avLst/>
            <a:gdLst/>
            <a:ahLst/>
            <a:cxnLst/>
            <a:rect l="l" t="t" r="r" b="b"/>
            <a:pathLst>
              <a:path w="3939982" h="397613">
                <a:moveTo>
                  <a:pt x="0" y="0"/>
                </a:moveTo>
                <a:lnTo>
                  <a:pt x="3939982" y="0"/>
                </a:lnTo>
                <a:lnTo>
                  <a:pt x="3939982" y="397613"/>
                </a:lnTo>
                <a:lnTo>
                  <a:pt x="0" y="39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-9525" y="6912856"/>
            <a:ext cx="3621521" cy="3716113"/>
          </a:xfrm>
          <a:custGeom>
            <a:avLst/>
            <a:gdLst/>
            <a:ahLst/>
            <a:cxnLst/>
            <a:rect l="l" t="t" r="r" b="b"/>
            <a:pathLst>
              <a:path w="3621521" h="3716113">
                <a:moveTo>
                  <a:pt x="3621521" y="3716113"/>
                </a:moveTo>
                <a:lnTo>
                  <a:pt x="0" y="3716113"/>
                </a:lnTo>
                <a:lnTo>
                  <a:pt x="0" y="0"/>
                </a:lnTo>
                <a:lnTo>
                  <a:pt x="3621521" y="0"/>
                </a:lnTo>
                <a:lnTo>
                  <a:pt x="3621521" y="37161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Risultati finali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749600" y="2709180"/>
            <a:ext cx="8634329" cy="2836080"/>
          </a:xfrm>
          <a:custGeom>
            <a:avLst/>
            <a:gdLst/>
            <a:ahLst/>
            <a:cxnLst/>
            <a:rect l="l" t="t" r="r" b="b"/>
            <a:pathLst>
              <a:path w="8634329" h="2836080">
                <a:moveTo>
                  <a:pt x="0" y="0"/>
                </a:moveTo>
                <a:lnTo>
                  <a:pt x="8634329" y="0"/>
                </a:lnTo>
                <a:lnTo>
                  <a:pt x="8634329" y="2836080"/>
                </a:lnTo>
                <a:lnTo>
                  <a:pt x="0" y="283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749600" y="6035777"/>
            <a:ext cx="7758613" cy="3222523"/>
          </a:xfrm>
          <a:custGeom>
            <a:avLst/>
            <a:gdLst/>
            <a:ahLst/>
            <a:cxnLst/>
            <a:rect l="l" t="t" r="r" b="b"/>
            <a:pathLst>
              <a:path w="7758613" h="3222523">
                <a:moveTo>
                  <a:pt x="0" y="0"/>
                </a:moveTo>
                <a:lnTo>
                  <a:pt x="7758613" y="0"/>
                </a:lnTo>
                <a:lnTo>
                  <a:pt x="7758613" y="3222523"/>
                </a:lnTo>
                <a:lnTo>
                  <a:pt x="0" y="322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" b="-4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10232568" y="5649336"/>
            <a:ext cx="9015947" cy="772882"/>
            <a:chOff x="0" y="0"/>
            <a:chExt cx="10767600" cy="9230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67600" cy="923040"/>
            </a:xfrm>
            <a:custGeom>
              <a:avLst/>
              <a:gdLst/>
              <a:ahLst/>
              <a:cxnLst/>
              <a:rect l="l" t="t" r="r" b="b"/>
              <a:pathLst>
                <a:path w="10767600" h="923040">
                  <a:moveTo>
                    <a:pt x="0" y="0"/>
                  </a:moveTo>
                  <a:lnTo>
                    <a:pt x="10767600" y="0"/>
                  </a:lnTo>
                  <a:lnTo>
                    <a:pt x="10767600" y="923040"/>
                  </a:lnTo>
                  <a:lnTo>
                    <a:pt x="0" y="923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0767600" cy="9325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99"/>
                </a:lnSpc>
              </a:pPr>
              <a:r>
                <a:rPr lang="en-US" sz="3999" b="1" spc="79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La copula migliore è la t-Student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-9525" y="7647038"/>
            <a:ext cx="2906027" cy="2981931"/>
          </a:xfrm>
          <a:custGeom>
            <a:avLst/>
            <a:gdLst/>
            <a:ahLst/>
            <a:cxnLst/>
            <a:rect l="l" t="t" r="r" b="b"/>
            <a:pathLst>
              <a:path w="2906027" h="2981931">
                <a:moveTo>
                  <a:pt x="2906027" y="2981931"/>
                </a:moveTo>
                <a:lnTo>
                  <a:pt x="0" y="2981931"/>
                </a:lnTo>
                <a:lnTo>
                  <a:pt x="0" y="0"/>
                </a:lnTo>
                <a:lnTo>
                  <a:pt x="2906027" y="0"/>
                </a:lnTo>
                <a:lnTo>
                  <a:pt x="2906027" y="29819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Esempio simulazione portafoglio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533496" y="3814211"/>
            <a:ext cx="7452681" cy="4682226"/>
          </a:xfrm>
          <a:custGeom>
            <a:avLst/>
            <a:gdLst/>
            <a:ahLst/>
            <a:cxnLst/>
            <a:rect l="l" t="t" r="r" b="b"/>
            <a:pathLst>
              <a:path w="7452681" h="4682226">
                <a:moveTo>
                  <a:pt x="0" y="0"/>
                </a:moveTo>
                <a:lnTo>
                  <a:pt x="7452681" y="0"/>
                </a:lnTo>
                <a:lnTo>
                  <a:pt x="7452681" y="4682226"/>
                </a:lnTo>
                <a:lnTo>
                  <a:pt x="0" y="4682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257120" y="2851801"/>
            <a:ext cx="11332980" cy="5517325"/>
            <a:chOff x="0" y="0"/>
            <a:chExt cx="15110640" cy="73564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0640" cy="7356432"/>
            </a:xfrm>
            <a:custGeom>
              <a:avLst/>
              <a:gdLst/>
              <a:ahLst/>
              <a:cxnLst/>
              <a:rect l="l" t="t" r="r" b="b"/>
              <a:pathLst>
                <a:path w="15110640" h="7356432">
                  <a:moveTo>
                    <a:pt x="0" y="0"/>
                  </a:moveTo>
                  <a:lnTo>
                    <a:pt x="15110640" y="0"/>
                  </a:lnTo>
                  <a:lnTo>
                    <a:pt x="15110640" y="7356432"/>
                  </a:lnTo>
                  <a:lnTo>
                    <a:pt x="0" y="7356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5110640" cy="73659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79"/>
                </a:lnSpc>
              </a:pPr>
              <a:r>
                <a:rPr lang="en-US" sz="4399" b="1" spc="87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Impostazione dei Parametri di Simulazione</a:t>
              </a:r>
            </a:p>
            <a:p>
              <a:pPr marL="633409" lvl="1" indent="-316704" algn="l">
                <a:lnSpc>
                  <a:spcPts val="4199"/>
                </a:lnSpc>
                <a:buFont typeface="Arial"/>
                <a:buChar char="•"/>
              </a:pPr>
              <a:r>
                <a:rPr lang="en-US" sz="3499" spc="69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Rendimento atteso Open</a:t>
              </a:r>
            </a:p>
            <a:p>
              <a:pPr marL="633409" lvl="1" indent="-316704" algn="l">
                <a:lnSpc>
                  <a:spcPts val="4199"/>
                </a:lnSpc>
                <a:buFont typeface="Arial"/>
                <a:buChar char="•"/>
              </a:pPr>
              <a:r>
                <a:rPr lang="en-US" sz="3499" spc="69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Rendimento atteso Close</a:t>
              </a:r>
            </a:p>
            <a:p>
              <a:pPr marL="633409" lvl="1" indent="-316704" algn="l">
                <a:lnSpc>
                  <a:spcPts val="4199"/>
                </a:lnSpc>
                <a:buFont typeface="Arial"/>
                <a:buChar char="•"/>
              </a:pPr>
              <a:r>
                <a:rPr lang="en-US" sz="3499" spc="69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Volatilità apertura</a:t>
              </a:r>
            </a:p>
            <a:p>
              <a:pPr marL="633409" lvl="1" indent="-316704" algn="l">
                <a:lnSpc>
                  <a:spcPts val="4199"/>
                </a:lnSpc>
                <a:buFont typeface="Arial"/>
                <a:buChar char="•"/>
              </a:pPr>
              <a:r>
                <a:rPr lang="en-US" sz="3499" spc="69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Volatilità chiusura</a:t>
              </a:r>
            </a:p>
            <a:p>
              <a:pPr marL="633409" lvl="1" indent="-316704" algn="l">
                <a:lnSpc>
                  <a:spcPts val="4199"/>
                </a:lnSpc>
                <a:buFont typeface="Arial"/>
                <a:buChar char="•"/>
              </a:pPr>
              <a:r>
                <a:rPr lang="en-US" sz="3499" spc="69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Correlazione tra i rendimenti</a:t>
              </a:r>
            </a:p>
            <a:p>
              <a:pPr marL="633409" lvl="1" indent="-316704" algn="l">
                <a:lnSpc>
                  <a:spcPts val="4199"/>
                </a:lnSpc>
                <a:buFont typeface="Arial"/>
                <a:buChar char="•"/>
              </a:pPr>
              <a:r>
                <a:rPr lang="en-US" sz="3499" spc="69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Tasso risk-free</a:t>
              </a:r>
            </a:p>
            <a:p>
              <a:pPr marL="633409" lvl="1" indent="-316704" algn="l">
                <a:lnSpc>
                  <a:spcPts val="4199"/>
                </a:lnSpc>
                <a:buFont typeface="Arial"/>
                <a:buChar char="•"/>
              </a:pPr>
              <a:r>
                <a:rPr lang="en-US" sz="3499" spc="69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Numero simulazioni</a:t>
              </a:r>
            </a:p>
            <a:p>
              <a:pPr marL="633409" lvl="1" indent="-316704" algn="l">
                <a:lnSpc>
                  <a:spcPts val="4199"/>
                </a:lnSpc>
                <a:buFont typeface="Arial"/>
                <a:buChar char="•"/>
              </a:pPr>
              <a:r>
                <a:rPr lang="en-US" sz="3499" spc="69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Orizzonte temporale</a:t>
              </a:r>
            </a:p>
            <a:p>
              <a:pPr algn="l">
                <a:lnSpc>
                  <a:spcPts val="4199"/>
                </a:lnSpc>
              </a:pPr>
              <a:endParaRPr lang="en-US" sz="3499" spc="6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10800000" flipH="1" flipV="1">
            <a:off x="-9525" y="6912856"/>
            <a:ext cx="3621521" cy="3716113"/>
          </a:xfrm>
          <a:custGeom>
            <a:avLst/>
            <a:gdLst/>
            <a:ahLst/>
            <a:cxnLst/>
            <a:rect l="l" t="t" r="r" b="b"/>
            <a:pathLst>
              <a:path w="3621521" h="3716113">
                <a:moveTo>
                  <a:pt x="3621521" y="3716113"/>
                </a:moveTo>
                <a:lnTo>
                  <a:pt x="0" y="3716113"/>
                </a:lnTo>
                <a:lnTo>
                  <a:pt x="0" y="0"/>
                </a:lnTo>
                <a:lnTo>
                  <a:pt x="3621521" y="0"/>
                </a:lnTo>
                <a:lnTo>
                  <a:pt x="3621521" y="37161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Ottimizzazione del Portafoglio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15773400" cy="6526980"/>
            <a:chOff x="0" y="0"/>
            <a:chExt cx="21031200" cy="870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8702640"/>
            </a:xfrm>
            <a:custGeom>
              <a:avLst/>
              <a:gdLst/>
              <a:ahLst/>
              <a:cxnLst/>
              <a:rect l="l" t="t" r="r" b="b"/>
              <a:pathLst>
                <a:path w="21031200" h="8702640">
                  <a:moveTo>
                    <a:pt x="0" y="0"/>
                  </a:moveTo>
                  <a:lnTo>
                    <a:pt x="21031200" y="0"/>
                  </a:lnTo>
                  <a:lnTo>
                    <a:pt x="21031200" y="8702640"/>
                  </a:lnTo>
                  <a:lnTo>
                    <a:pt x="0" y="870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21031200" cy="8674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11"/>
                </a:lnSpc>
              </a:pPr>
              <a:r>
                <a:rPr lang="en-US" sz="3899" b="1" i="1" spc="77" dirty="0" err="1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Costruzione</a:t>
              </a:r>
              <a:r>
                <a:rPr lang="en-US" sz="3899" b="1" i="1" spc="77" dirty="0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 di due </a:t>
              </a:r>
              <a:r>
                <a:rPr lang="en-US" sz="3899" b="1" i="1" spc="77" dirty="0" err="1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portafogli</a:t>
              </a:r>
              <a:r>
                <a:rPr lang="en-US" sz="3899" b="1" i="1" spc="77" dirty="0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:</a:t>
              </a:r>
            </a:p>
            <a:p>
              <a:pPr marL="651506" lvl="1" indent="-325753" algn="l">
                <a:lnSpc>
                  <a:spcPts val="3887"/>
                </a:lnSpc>
                <a:buFont typeface="Arial"/>
                <a:buChar char="•"/>
              </a:pPr>
              <a:r>
                <a:rPr lang="en-US" sz="3599" b="1" spc="71" dirty="0" err="1">
                  <a:solidFill>
                    <a:srgbClr val="000000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Portafoglio</a:t>
              </a:r>
              <a:r>
                <a:rPr lang="en-US" sz="3599" b="1" spc="71" dirty="0">
                  <a:solidFill>
                    <a:srgbClr val="000000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 con </a:t>
              </a:r>
              <a:r>
                <a:rPr lang="en-US" sz="3599" b="1" spc="71" dirty="0" err="1">
                  <a:solidFill>
                    <a:srgbClr val="000000"/>
                  </a:solidFill>
                  <a:latin typeface="Crimson Pro Bold" panose="020B0604020202020204" charset="0"/>
                  <a:ea typeface="Crimson Pro Bold"/>
                  <a:cs typeface="Crimson Pro Bold"/>
                  <a:sym typeface="Crimson Pro Bold"/>
                </a:rPr>
                <a:t>massimo</a:t>
              </a:r>
              <a:r>
                <a:rPr lang="en-US" sz="3599" b="1" spc="71" dirty="0">
                  <a:solidFill>
                    <a:srgbClr val="000000"/>
                  </a:solidFill>
                  <a:latin typeface="Crimson Pro Bold" panose="020B0604020202020204" charset="0"/>
                  <a:ea typeface="Crimson Pro Bold"/>
                  <a:cs typeface="Crimson Pro Bold"/>
                  <a:sym typeface="Crimson Pro Bold"/>
                </a:rPr>
                <a:t> Sharpe Ratio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-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Portafoglio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utilizzato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se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l’obiettivo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è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ottenere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il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miglior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rendimento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possibile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per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ogni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unità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di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rischio</a:t>
              </a:r>
              <a:endParaRPr lang="en-US" sz="3599" spc="7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marL="651506" lvl="1" indent="-325753" algn="l">
                <a:lnSpc>
                  <a:spcPts val="3887"/>
                </a:lnSpc>
                <a:buFont typeface="Arial"/>
                <a:buChar char="•"/>
              </a:pPr>
              <a:r>
                <a:rPr lang="en-US" sz="3599" b="1" spc="71" dirty="0" err="1">
                  <a:solidFill>
                    <a:srgbClr val="000000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Portafoglio</a:t>
              </a:r>
              <a:r>
                <a:rPr lang="en-US" sz="3599" b="1" spc="71" dirty="0">
                  <a:solidFill>
                    <a:srgbClr val="000000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 a </a:t>
              </a:r>
              <a:r>
                <a:rPr lang="en-US" sz="3599" b="1" spc="71" dirty="0" err="1">
                  <a:solidFill>
                    <a:srgbClr val="000000"/>
                  </a:solidFill>
                  <a:latin typeface="Crimson Pro Bold" panose="020B0604020202020204" charset="0"/>
                  <a:ea typeface="Crimson Pro Bold"/>
                  <a:cs typeface="Crimson Pro Bold"/>
                  <a:sym typeface="Crimson Pro Bold"/>
                </a:rPr>
                <a:t>varianza</a:t>
              </a:r>
              <a:r>
                <a:rPr lang="en-US" sz="3599" b="1" spc="71" dirty="0">
                  <a:solidFill>
                    <a:srgbClr val="000000"/>
                  </a:solidFill>
                  <a:latin typeface="Crimson Pro Bold" panose="020B0604020202020204" charset="0"/>
                  <a:ea typeface="Crimson Pro Bold"/>
                  <a:cs typeface="Crimson Pro Bold"/>
                  <a:sym typeface="Crimson Pro Bold"/>
                </a:rPr>
                <a:t> minima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-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Portafoglio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utilizzato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se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l’obiettivo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principale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è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minimizzare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il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rischio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,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indipendentemente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dal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rendimento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atteso</a:t>
              </a:r>
              <a:endParaRPr lang="en-US" sz="3599" spc="7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marL="651506" lvl="1" indent="-325753" algn="l">
                <a:lnSpc>
                  <a:spcPts val="3887"/>
                </a:lnSpc>
              </a:pP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  <a:p>
              <a:pPr algn="l">
                <a:lnSpc>
                  <a:spcPts val="3887"/>
                </a:lnSpc>
              </a:pPr>
              <a:r>
                <a:rPr lang="en-US" sz="3599" b="1" i="1" spc="71" dirty="0" err="1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Funzioni</a:t>
              </a:r>
              <a:r>
                <a:rPr lang="en-US" sz="3599" b="1" i="1" spc="71" dirty="0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 </a:t>
              </a:r>
              <a:r>
                <a:rPr lang="en-US" sz="3599" b="1" i="1" spc="71" dirty="0" err="1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chiave</a:t>
              </a:r>
              <a:r>
                <a:rPr lang="en-US" sz="3599" b="1" i="1" spc="71" dirty="0">
                  <a:solidFill>
                    <a:srgbClr val="000000"/>
                  </a:solidFill>
                  <a:latin typeface="Crimson Pro Bold Italics"/>
                  <a:ea typeface="Crimson Pro Bold Italics"/>
                  <a:cs typeface="Crimson Pro Bold Italics"/>
                  <a:sym typeface="Crimson Pro Bold Italics"/>
                </a:rPr>
                <a:t>:</a:t>
              </a:r>
            </a:p>
            <a:p>
              <a:pPr marL="651506" lvl="1" indent="-325753" algn="l">
                <a:lnSpc>
                  <a:spcPts val="3887"/>
                </a:lnSpc>
                <a:buFont typeface="Arial"/>
                <a:buChar char="•"/>
              </a:pP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Volatilità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del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portafoglio</a:t>
              </a:r>
              <a:endParaRPr lang="en-US" sz="3599" spc="7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marL="651506" lvl="1" indent="-325753" algn="l">
                <a:lnSpc>
                  <a:spcPts val="3887"/>
                </a:lnSpc>
                <a:buFont typeface="Arial"/>
                <a:buChar char="•"/>
              </a:pP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Rendimento</a:t>
              </a: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del </a:t>
              </a:r>
              <a:r>
                <a:rPr lang="en-US" sz="3599" spc="71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portafoglio</a:t>
              </a:r>
              <a:endParaRPr lang="en-US" sz="3599" spc="7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marL="651506" lvl="1" indent="-325753" algn="l">
                <a:lnSpc>
                  <a:spcPts val="3887"/>
                </a:lnSpc>
                <a:buFont typeface="Arial"/>
                <a:buChar char="•"/>
              </a:pPr>
              <a:r>
                <a:rPr lang="en-US" sz="3599" spc="71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Sharpe Ratio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-9525" y="6912856"/>
            <a:ext cx="3621521" cy="3716113"/>
          </a:xfrm>
          <a:custGeom>
            <a:avLst/>
            <a:gdLst/>
            <a:ahLst/>
            <a:cxnLst/>
            <a:rect l="l" t="t" r="r" b="b"/>
            <a:pathLst>
              <a:path w="3621521" h="3716113">
                <a:moveTo>
                  <a:pt x="3621521" y="3716113"/>
                </a:moveTo>
                <a:lnTo>
                  <a:pt x="0" y="3716113"/>
                </a:lnTo>
                <a:lnTo>
                  <a:pt x="0" y="0"/>
                </a:lnTo>
                <a:lnTo>
                  <a:pt x="3621521" y="0"/>
                </a:lnTo>
                <a:lnTo>
                  <a:pt x="3621521" y="37161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Risultati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06813" y="5143500"/>
            <a:ext cx="17397502" cy="3049252"/>
          </a:xfrm>
          <a:custGeom>
            <a:avLst/>
            <a:gdLst/>
            <a:ahLst/>
            <a:cxnLst/>
            <a:rect l="l" t="t" r="r" b="b"/>
            <a:pathLst>
              <a:path w="17397502" h="3049252">
                <a:moveTo>
                  <a:pt x="0" y="0"/>
                </a:moveTo>
                <a:lnTo>
                  <a:pt x="17397502" y="0"/>
                </a:lnTo>
                <a:lnTo>
                  <a:pt x="17397502" y="3049252"/>
                </a:lnTo>
                <a:lnTo>
                  <a:pt x="0" y="3049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" r="-3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857725" y="3690346"/>
            <a:ext cx="16908489" cy="998467"/>
            <a:chOff x="0" y="0"/>
            <a:chExt cx="22544652" cy="13312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544652" cy="1331290"/>
            </a:xfrm>
            <a:custGeom>
              <a:avLst/>
              <a:gdLst/>
              <a:ahLst/>
              <a:cxnLst/>
              <a:rect l="l" t="t" r="r" b="b"/>
              <a:pathLst>
                <a:path w="22544652" h="1331290">
                  <a:moveTo>
                    <a:pt x="0" y="0"/>
                  </a:moveTo>
                  <a:lnTo>
                    <a:pt x="22544652" y="0"/>
                  </a:lnTo>
                  <a:lnTo>
                    <a:pt x="22544652" y="1331290"/>
                  </a:lnTo>
                  <a:lnTo>
                    <a:pt x="0" y="1331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22544652" cy="13408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2999" spc="59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Da notare che entrambi i portafogli hanno uno Sharpe Ratio molto elevato, inoltre i dati ottenuti sono coerenti con le premesse iniziali.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10800000" flipH="1" flipV="1">
            <a:off x="-9525" y="6912856"/>
            <a:ext cx="3621521" cy="3716113"/>
          </a:xfrm>
          <a:custGeom>
            <a:avLst/>
            <a:gdLst/>
            <a:ahLst/>
            <a:cxnLst/>
            <a:rect l="l" t="t" r="r" b="b"/>
            <a:pathLst>
              <a:path w="3621521" h="3716113">
                <a:moveTo>
                  <a:pt x="3621521" y="3716113"/>
                </a:moveTo>
                <a:lnTo>
                  <a:pt x="0" y="3716113"/>
                </a:lnTo>
                <a:lnTo>
                  <a:pt x="0" y="0"/>
                </a:lnTo>
                <a:lnTo>
                  <a:pt x="3621521" y="0"/>
                </a:lnTo>
                <a:lnTo>
                  <a:pt x="3621521" y="37161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Simulazione Monte Carlo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15773400" cy="6526980"/>
            <a:chOff x="0" y="0"/>
            <a:chExt cx="21031200" cy="870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8702640"/>
            </a:xfrm>
            <a:custGeom>
              <a:avLst/>
              <a:gdLst/>
              <a:ahLst/>
              <a:cxnLst/>
              <a:rect l="l" t="t" r="r" b="b"/>
              <a:pathLst>
                <a:path w="21031200" h="8702640">
                  <a:moveTo>
                    <a:pt x="0" y="0"/>
                  </a:moveTo>
                  <a:lnTo>
                    <a:pt x="21031200" y="0"/>
                  </a:lnTo>
                  <a:lnTo>
                    <a:pt x="21031200" y="8702640"/>
                  </a:lnTo>
                  <a:lnTo>
                    <a:pt x="0" y="870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7"/>
                <p:cNvSpPr txBox="1"/>
                <p:nvPr/>
              </p:nvSpPr>
              <p:spPr>
                <a:xfrm>
                  <a:off x="0" y="19050"/>
                  <a:ext cx="21031200" cy="868359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algn="l">
                    <a:lnSpc>
                      <a:spcPts val="2916"/>
                    </a:lnSpc>
                  </a:pP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Per fare un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esempio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di facile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comprensione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,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simuliamo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i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rendimenti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futuri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degli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asset con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una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copula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Gaussiana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che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conserva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la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correlazione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storica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ρ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stimata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tra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i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due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titoli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.</a:t>
                  </a:r>
                </a:p>
                <a:p>
                  <a:pPr algn="l">
                    <a:lnSpc>
                      <a:spcPts val="2916"/>
                    </a:lnSpc>
                  </a:pPr>
                  <a:endParaRPr lang="en-US" sz="2700" spc="54" dirty="0">
                    <a:solidFill>
                      <a:srgbClr val="000000"/>
                    </a:solidFill>
                    <a:latin typeface="Crimson Pro"/>
                    <a:ea typeface="Crimson Pro"/>
                    <a:cs typeface="Crimson Pro"/>
                    <a:sym typeface="Crimson Pro"/>
                  </a:endParaRPr>
                </a:p>
                <a:p>
                  <a:pPr marL="542925" lvl="1" indent="-271462" algn="l">
                    <a:lnSpc>
                      <a:spcPts val="3240"/>
                    </a:lnSpc>
                    <a:buFont typeface="Arial"/>
                    <a:buChar char="•"/>
                  </a:pPr>
                  <a:r>
                    <a:rPr lang="en-US" sz="3000" b="1" spc="60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Simulazione</a:t>
                  </a:r>
                  <a:r>
                    <a:rPr lang="en-US" sz="3000" b="1" spc="60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3000" b="1" spc="60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delle</a:t>
                  </a:r>
                  <a:r>
                    <a:rPr lang="en-US" sz="3000" b="1" spc="60" dirty="0">
                      <a:solidFill>
                        <a:srgbClr val="000000"/>
                      </a:solidFill>
                      <a:latin typeface="Crimson Pro Bold"/>
                      <a:ea typeface="Crimson Pro Bold"/>
                      <a:cs typeface="Crimson Pro Bold"/>
                      <a:sym typeface="Crimson Pro Bold"/>
                    </a:rPr>
                    <a:t> </a:t>
                  </a:r>
                  <a:r>
                    <a:rPr lang="en-US" sz="3000" b="1" spc="60" dirty="0" err="1">
                      <a:solidFill>
                        <a:srgbClr val="000000"/>
                      </a:solidFill>
                      <a:latin typeface="Crimson Pro Bold"/>
                      <a:ea typeface="Crimson Pro Bold"/>
                      <a:cs typeface="Crimson Pro Bold"/>
                      <a:sym typeface="Crimson Pro Bold"/>
                    </a:rPr>
                    <a:t>Traiettorie</a:t>
                  </a:r>
                  <a:r>
                    <a:rPr lang="en-US" sz="3000" b="1" spc="60" dirty="0">
                      <a:solidFill>
                        <a:srgbClr val="000000"/>
                      </a:solidFill>
                      <a:latin typeface="Crimson Pro Bold"/>
                      <a:ea typeface="Crimson Pro Bold"/>
                      <a:cs typeface="Crimson Pro Bold"/>
                      <a:sym typeface="Crimson Pro Bold"/>
                    </a:rPr>
                    <a:t> </a:t>
                  </a:r>
                  <a:r>
                    <a:rPr lang="en-US" sz="3000" b="1" spc="60" dirty="0" err="1">
                      <a:solidFill>
                        <a:srgbClr val="000000"/>
                      </a:solidFill>
                      <a:latin typeface="Crimson Pro Bold"/>
                      <a:ea typeface="Crimson Pro Bold"/>
                      <a:cs typeface="Crimson Pro Bold"/>
                      <a:sym typeface="Crimson Pro Bold"/>
                    </a:rPr>
                    <a:t>dei</a:t>
                  </a:r>
                  <a:r>
                    <a:rPr lang="en-US" sz="3000" b="1" spc="60" dirty="0">
                      <a:solidFill>
                        <a:srgbClr val="000000"/>
                      </a:solidFill>
                      <a:latin typeface="Crimson Pro Bold"/>
                      <a:ea typeface="Crimson Pro Bold"/>
                      <a:cs typeface="Crimson Pro Bold"/>
                      <a:sym typeface="Crimson Pro Bold"/>
                    </a:rPr>
                    <a:t> </a:t>
                  </a:r>
                  <a:r>
                    <a:rPr lang="en-US" sz="3000" b="1" spc="60" dirty="0" err="1">
                      <a:solidFill>
                        <a:srgbClr val="000000"/>
                      </a:solidFill>
                      <a:latin typeface="Crimson Pro Bold"/>
                      <a:ea typeface="Crimson Pro Bold"/>
                      <a:cs typeface="Crimson Pro Bold"/>
                      <a:sym typeface="Crimson Pro Bold"/>
                    </a:rPr>
                    <a:t>Prezzi</a:t>
                  </a:r>
                  <a:endParaRPr lang="en-US" sz="3000" b="1" spc="60" dirty="0">
                    <a:solidFill>
                      <a:srgbClr val="000000"/>
                    </a:solidFill>
                    <a:latin typeface="Crimson Pro Bold"/>
                    <a:ea typeface="Crimson Pro Bold"/>
                    <a:cs typeface="Crimson Pro Bold"/>
                    <a:sym typeface="Crimson Pro Bold"/>
                  </a:endParaRPr>
                </a:p>
                <a:p>
                  <a:pPr marL="542925" lvl="1" indent="-271462" algn="l">
                    <a:lnSpc>
                      <a:spcPts val="3240"/>
                    </a:lnSpc>
                  </a:pPr>
                  <a:r>
                    <a:rPr lang="en-US" sz="3000" spc="60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</a:p>
                <a:p>
                  <a:pPr marL="542925" lvl="1" indent="-271462" algn="l">
                    <a:lnSpc>
                      <a:spcPts val="3240"/>
                    </a:lnSpc>
                  </a:pPr>
                  <a:endParaRPr lang="en-US" sz="3000" spc="60" dirty="0">
                    <a:solidFill>
                      <a:srgbClr val="000000"/>
                    </a:solidFill>
                    <a:latin typeface="Crimson Pro"/>
                    <a:ea typeface="Crimson Pro"/>
                    <a:cs typeface="Crimson Pro"/>
                    <a:sym typeface="Crimson Pro"/>
                  </a:endParaRPr>
                </a:p>
                <a:p>
                  <a:pPr marL="488632" lvl="1" indent="-244316" algn="l">
                    <a:lnSpc>
                      <a:spcPts val="2916"/>
                    </a:lnSpc>
                  </a:pP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dove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700" b="0" i="1" spc="54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</m:ctrlPr>
                        </m:sSubPr>
                        <m:e>
                          <m:r>
                            <a:rPr lang="it-IT" sz="2700" b="0" i="1" spc="54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  <m:t>𝑟</m:t>
                          </m:r>
                        </m:e>
                        <m:sub>
                          <m:r>
                            <a:rPr lang="it-IT" sz="2700" b="0" i="1" spc="54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è il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rendimento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giornaliero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simulato</a:t>
                  </a:r>
                  <a:endParaRPr lang="en-US" sz="2700" spc="54" dirty="0">
                    <a:solidFill>
                      <a:srgbClr val="000000"/>
                    </a:solidFill>
                    <a:latin typeface="Crimson Pro"/>
                    <a:ea typeface="Crimson Pro"/>
                    <a:cs typeface="Crimson Pro"/>
                    <a:sym typeface="Crimson Pro"/>
                  </a:endParaRPr>
                </a:p>
                <a:p>
                  <a:pPr marL="488632" lvl="1" indent="-244316" algn="l">
                    <a:lnSpc>
                      <a:spcPts val="2916"/>
                    </a:lnSpc>
                  </a:pPr>
                  <a:endParaRPr lang="en-US" sz="2700" spc="54" dirty="0">
                    <a:solidFill>
                      <a:srgbClr val="000000"/>
                    </a:solidFill>
                    <a:latin typeface="Crimson Pro"/>
                    <a:ea typeface="Crimson Pro"/>
                    <a:cs typeface="Crimson Pro"/>
                    <a:sym typeface="Crimson Pro"/>
                  </a:endParaRPr>
                </a:p>
                <a:p>
                  <a:pPr marL="542925" lvl="1" indent="-271462" algn="l">
                    <a:lnSpc>
                      <a:spcPts val="3240"/>
                    </a:lnSpc>
                    <a:buFont typeface="Arial"/>
                    <a:buChar char="•"/>
                  </a:pPr>
                  <a:r>
                    <a:rPr lang="en-US" sz="3000" b="1" spc="60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Simulazione</a:t>
                  </a:r>
                  <a:r>
                    <a:rPr lang="en-US" sz="3000" b="1" spc="60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del </a:t>
                  </a:r>
                  <a:r>
                    <a:rPr lang="en-US" sz="3000" b="1" spc="60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Portafoglio</a:t>
                  </a:r>
                  <a:r>
                    <a:rPr lang="en-US" sz="3000" b="1" spc="60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3000" b="1" spc="60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Ottimale</a:t>
                  </a:r>
                  <a:endParaRPr lang="en-US" sz="3000" b="1" spc="60" dirty="0">
                    <a:solidFill>
                      <a:srgbClr val="000000"/>
                    </a:solidFill>
                    <a:latin typeface="Crimson Pro"/>
                    <a:ea typeface="Crimson Pro"/>
                    <a:cs typeface="Crimson Pro"/>
                    <a:sym typeface="Crimson Pro"/>
                  </a:endParaRPr>
                </a:p>
                <a:p>
                  <a:pPr marL="542925" lvl="1" indent="-271462" algn="l">
                    <a:lnSpc>
                      <a:spcPts val="3240"/>
                    </a:lnSpc>
                  </a:pPr>
                  <a:r>
                    <a:rPr lang="en-US" sz="3000" spc="60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</a:p>
                <a:p>
                  <a:pPr marL="542925" lvl="1" indent="-271462" algn="l">
                    <a:lnSpc>
                      <a:spcPts val="3240"/>
                    </a:lnSpc>
                  </a:pPr>
                  <a:r>
                    <a:rPr lang="en-US" sz="3000" spc="60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</a:p>
                <a:p>
                  <a:pPr marL="542925" lvl="1" indent="-271462" algn="l">
                    <a:lnSpc>
                      <a:spcPts val="3240"/>
                    </a:lnSpc>
                  </a:pPr>
                  <a:endParaRPr lang="en-US" sz="3000" spc="60" dirty="0">
                    <a:solidFill>
                      <a:srgbClr val="000000"/>
                    </a:solidFill>
                    <a:latin typeface="Crimson Pro"/>
                    <a:ea typeface="Crimson Pro"/>
                    <a:cs typeface="Crimson Pro"/>
                    <a:sym typeface="Crimson Pro"/>
                  </a:endParaRPr>
                </a:p>
                <a:p>
                  <a:pPr marL="488632" lvl="1" indent="-244316" algn="l">
                    <a:lnSpc>
                      <a:spcPts val="2916"/>
                    </a:lnSpc>
                  </a:pP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Dove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700" b="0" i="1" spc="54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</m:ctrlPr>
                        </m:sSubPr>
                        <m:e>
                          <m:r>
                            <a:rPr lang="it-IT" sz="2700" b="0" i="1" spc="54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  <m:t>𝜔</m:t>
                          </m:r>
                        </m:e>
                        <m:sub>
                          <m:r>
                            <a:rPr lang="it-IT" sz="2700" b="0" i="1" spc="54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  <m:t>𝑜𝑝𝑒𝑛</m:t>
                          </m:r>
                        </m:sub>
                      </m:sSub>
                    </m:oMath>
                  </a14:m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700" b="0" i="1" spc="54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</m:ctrlPr>
                        </m:sSubPr>
                        <m:e>
                          <m:r>
                            <a:rPr lang="it-IT" sz="2700" b="0" i="1" spc="54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  <m:t>𝜔</m:t>
                          </m:r>
                        </m:e>
                        <m:sub>
                          <m:r>
                            <a:rPr lang="it-IT" sz="2700" b="0" i="1" spc="54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  <m:t>𝑐𝑙𝑜𝑠𝑒</m:t>
                          </m:r>
                        </m:sub>
                      </m:sSub>
                    </m:oMath>
                  </a14:m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sono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i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pesi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del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portafoglio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a </a:t>
                  </a:r>
                  <a:r>
                    <a:rPr lang="en-US" sz="2700" spc="54" dirty="0" err="1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massimo</a:t>
                  </a:r>
                  <a:r>
                    <a:rPr lang="en-US" sz="2700" spc="54" dirty="0">
                      <a:solidFill>
                        <a:srgbClr val="000000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Sharpe.</a:t>
                  </a:r>
                </a:p>
              </p:txBody>
            </p:sp>
          </mc:Choice>
          <mc:Fallback>
            <p:sp>
              <p:nvSpPr>
                <p:cNvPr id="7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9050"/>
                  <a:ext cx="21031200" cy="8683590"/>
                </a:xfrm>
                <a:prstGeom prst="rect">
                  <a:avLst/>
                </a:prstGeom>
                <a:blipFill>
                  <a:blip r:embed="rId2"/>
                  <a:stretch>
                    <a:fillRect l="-1314" t="-234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Freeform 8"/>
          <p:cNvSpPr/>
          <p:nvPr/>
        </p:nvSpPr>
        <p:spPr>
          <a:xfrm>
            <a:off x="7772400" y="4580184"/>
            <a:ext cx="2355800" cy="390660"/>
          </a:xfrm>
          <a:custGeom>
            <a:avLst/>
            <a:gdLst/>
            <a:ahLst/>
            <a:cxnLst/>
            <a:rect l="l" t="t" r="r" b="b"/>
            <a:pathLst>
              <a:path w="3434400" h="771660">
                <a:moveTo>
                  <a:pt x="0" y="0"/>
                </a:moveTo>
                <a:lnTo>
                  <a:pt x="3434400" y="0"/>
                </a:lnTo>
                <a:lnTo>
                  <a:pt x="3434400" y="771660"/>
                </a:lnTo>
                <a:lnTo>
                  <a:pt x="0" y="77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6553200" y="6544112"/>
            <a:ext cx="6425970" cy="508576"/>
          </a:xfrm>
          <a:custGeom>
            <a:avLst/>
            <a:gdLst/>
            <a:ahLst/>
            <a:cxnLst/>
            <a:rect l="l" t="t" r="r" b="b"/>
            <a:pathLst>
              <a:path w="8127540" h="912060">
                <a:moveTo>
                  <a:pt x="0" y="0"/>
                </a:moveTo>
                <a:lnTo>
                  <a:pt x="8127540" y="0"/>
                </a:lnTo>
                <a:lnTo>
                  <a:pt x="8127540" y="912060"/>
                </a:lnTo>
                <a:lnTo>
                  <a:pt x="0" y="91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" b="-1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-9525" y="6912856"/>
            <a:ext cx="3621521" cy="3716113"/>
          </a:xfrm>
          <a:custGeom>
            <a:avLst/>
            <a:gdLst/>
            <a:ahLst/>
            <a:cxnLst/>
            <a:rect l="l" t="t" r="r" b="b"/>
            <a:pathLst>
              <a:path w="3621521" h="3716113">
                <a:moveTo>
                  <a:pt x="3621521" y="3716113"/>
                </a:moveTo>
                <a:lnTo>
                  <a:pt x="0" y="3716113"/>
                </a:lnTo>
                <a:lnTo>
                  <a:pt x="0" y="0"/>
                </a:lnTo>
                <a:lnTo>
                  <a:pt x="3621521" y="0"/>
                </a:lnTo>
                <a:lnTo>
                  <a:pt x="3621521" y="371611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spc="132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Risultati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340512" y="3668028"/>
            <a:ext cx="9911343" cy="3689136"/>
          </a:xfrm>
          <a:custGeom>
            <a:avLst/>
            <a:gdLst/>
            <a:ahLst/>
            <a:cxnLst/>
            <a:rect l="l" t="t" r="r" b="b"/>
            <a:pathLst>
              <a:path w="9911343" h="3689136">
                <a:moveTo>
                  <a:pt x="0" y="0"/>
                </a:moveTo>
                <a:lnTo>
                  <a:pt x="9911343" y="0"/>
                </a:lnTo>
                <a:lnTo>
                  <a:pt x="9911343" y="3689136"/>
                </a:lnTo>
                <a:lnTo>
                  <a:pt x="0" y="3689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" b="-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10800000" flipH="1" flipV="1">
            <a:off x="-9525" y="6912856"/>
            <a:ext cx="3621521" cy="3716113"/>
          </a:xfrm>
          <a:custGeom>
            <a:avLst/>
            <a:gdLst/>
            <a:ahLst/>
            <a:cxnLst/>
            <a:rect l="l" t="t" r="r" b="b"/>
            <a:pathLst>
              <a:path w="3621521" h="3716113">
                <a:moveTo>
                  <a:pt x="3621521" y="3716113"/>
                </a:moveTo>
                <a:lnTo>
                  <a:pt x="0" y="3716113"/>
                </a:lnTo>
                <a:lnTo>
                  <a:pt x="0" y="0"/>
                </a:lnTo>
                <a:lnTo>
                  <a:pt x="3621521" y="0"/>
                </a:lnTo>
                <a:lnTo>
                  <a:pt x="3621521" y="37161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240662"/>
            <a:ext cx="15773400" cy="2137074"/>
            <a:chOff x="0" y="0"/>
            <a:chExt cx="21031200" cy="2849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849432"/>
            </a:xfrm>
            <a:custGeom>
              <a:avLst/>
              <a:gdLst/>
              <a:ahLst/>
              <a:cxnLst/>
              <a:rect l="l" t="t" r="r" b="b"/>
              <a:pathLst>
                <a:path w="21031200" h="2849432">
                  <a:moveTo>
                    <a:pt x="0" y="0"/>
                  </a:moveTo>
                  <a:lnTo>
                    <a:pt x="21031200" y="0"/>
                  </a:lnTo>
                  <a:lnTo>
                    <a:pt x="21031200" y="2849432"/>
                  </a:lnTo>
                  <a:lnTo>
                    <a:pt x="0" y="2849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7827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Distribuzione dei Valori Finali del Portafoglio</a:t>
              </a:r>
            </a:p>
          </p:txBody>
        </p:sp>
      </p:grpSp>
      <p:sp>
        <p:nvSpPr>
          <p:cNvPr id="5" name="Freeform 5" descr="Immagine che contiene testo, diagramma, linea, Diagramma"/>
          <p:cNvSpPr/>
          <p:nvPr/>
        </p:nvSpPr>
        <p:spPr>
          <a:xfrm>
            <a:off x="3301958" y="2684634"/>
            <a:ext cx="13053960" cy="6526980"/>
          </a:xfrm>
          <a:custGeom>
            <a:avLst/>
            <a:gdLst/>
            <a:ahLst/>
            <a:cxnLst/>
            <a:rect l="l" t="t" r="r" b="b"/>
            <a:pathLst>
              <a:path w="13053960" h="6526980">
                <a:moveTo>
                  <a:pt x="0" y="0"/>
                </a:moveTo>
                <a:lnTo>
                  <a:pt x="13053960" y="0"/>
                </a:lnTo>
                <a:lnTo>
                  <a:pt x="13053960" y="6526980"/>
                </a:lnTo>
                <a:lnTo>
                  <a:pt x="0" y="652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 flipV="1">
            <a:off x="14899471" y="0"/>
            <a:ext cx="3406528" cy="3495504"/>
          </a:xfrm>
          <a:custGeom>
            <a:avLst/>
            <a:gdLst/>
            <a:ahLst/>
            <a:cxnLst/>
            <a:rect l="l" t="t" r="r" b="b"/>
            <a:pathLst>
              <a:path w="3406528" h="3495504">
                <a:moveTo>
                  <a:pt x="3406528" y="3495504"/>
                </a:moveTo>
                <a:lnTo>
                  <a:pt x="0" y="3495504"/>
                </a:lnTo>
                <a:lnTo>
                  <a:pt x="0" y="0"/>
                </a:lnTo>
                <a:lnTo>
                  <a:pt x="3406528" y="0"/>
                </a:lnTo>
                <a:lnTo>
                  <a:pt x="3406528" y="34955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10800000" flipH="1" flipV="1">
            <a:off x="-9525" y="7230992"/>
            <a:ext cx="3311483" cy="3397977"/>
          </a:xfrm>
          <a:custGeom>
            <a:avLst/>
            <a:gdLst/>
            <a:ahLst/>
            <a:cxnLst/>
            <a:rect l="l" t="t" r="r" b="b"/>
            <a:pathLst>
              <a:path w="3311483" h="3397977">
                <a:moveTo>
                  <a:pt x="3311483" y="3397977"/>
                </a:moveTo>
                <a:lnTo>
                  <a:pt x="0" y="3397977"/>
                </a:lnTo>
                <a:lnTo>
                  <a:pt x="0" y="0"/>
                </a:lnTo>
                <a:lnTo>
                  <a:pt x="3311483" y="0"/>
                </a:lnTo>
                <a:lnTo>
                  <a:pt x="3311483" y="33979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Teorema di Sklar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3270" y="2233009"/>
            <a:ext cx="15773400" cy="1394280"/>
            <a:chOff x="0" y="0"/>
            <a:chExt cx="21031200" cy="1859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1859040"/>
            </a:xfrm>
            <a:custGeom>
              <a:avLst/>
              <a:gdLst/>
              <a:ahLst/>
              <a:cxnLst/>
              <a:rect l="l" t="t" r="r" b="b"/>
              <a:pathLst>
                <a:path w="21031200" h="1859040">
                  <a:moveTo>
                    <a:pt x="0" y="0"/>
                  </a:moveTo>
                  <a:lnTo>
                    <a:pt x="21031200" y="0"/>
                  </a:lnTo>
                  <a:lnTo>
                    <a:pt x="21031200" y="1859040"/>
                  </a:lnTo>
                  <a:lnTo>
                    <a:pt x="0" y="1859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7"/>
                <p:cNvSpPr txBox="1"/>
                <p:nvPr/>
              </p:nvSpPr>
              <p:spPr>
                <a:xfrm>
                  <a:off x="0" y="38100"/>
                  <a:ext cx="21031200" cy="182094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algn="l">
                    <a:lnSpc>
                      <a:spcPts val="4536"/>
                    </a:lnSpc>
                  </a:pPr>
                  <a:r>
                    <a:rPr lang="en-US" sz="4200" spc="84" dirty="0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Data </a:t>
                  </a:r>
                  <a:r>
                    <a:rPr lang="en-US" sz="4200" spc="84" dirty="0" err="1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una</a:t>
                  </a:r>
                  <a:r>
                    <a:rPr lang="en-US" sz="4200" spc="84" dirty="0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4200" spc="84" dirty="0" err="1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funzione</a:t>
                  </a:r>
                  <a:r>
                    <a:rPr lang="en-US" sz="4200" spc="84" dirty="0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di </a:t>
                  </a:r>
                  <a:r>
                    <a:rPr lang="en-US" sz="4200" spc="84" dirty="0" err="1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distribuzione</a:t>
                  </a:r>
                  <a:r>
                    <a:rPr lang="en-US" sz="4200" spc="84" dirty="0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4200" spc="84" dirty="0" err="1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congiunta</a:t>
                  </a:r>
                  <a:r>
                    <a:rPr lang="en-US" sz="4200" spc="84" dirty="0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F(x, y) con </a:t>
                  </a:r>
                  <a:r>
                    <a:rPr lang="en-US" sz="4200" spc="84" dirty="0" err="1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marginali</a:t>
                  </a:r>
                  <a:r>
                    <a:rPr lang="en-US" sz="4200" spc="84" dirty="0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4200" b="0" i="1" spc="84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</m:ctrlPr>
                        </m:sSubPr>
                        <m:e>
                          <m:r>
                            <a:rPr lang="it-IT" sz="4200" b="0" i="1" spc="84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  <m:t>𝐹</m:t>
                          </m:r>
                        </m:e>
                        <m:sub>
                          <m:r>
                            <a:rPr lang="it-IT" sz="4200" b="0" i="1" spc="84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4200" spc="84" dirty="0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(x) 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4200" b="0" i="1" spc="84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</m:ctrlPr>
                        </m:sSubPr>
                        <m:e>
                          <m:r>
                            <a:rPr lang="it-IT" sz="4200" b="0" i="1" spc="84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  <m:t>𝐹</m:t>
                          </m:r>
                        </m:e>
                        <m:sub>
                          <m:r>
                            <a:rPr lang="it-IT" sz="4200" b="0" i="1" spc="84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"/>
                              <a:cs typeface="Crimson Pro"/>
                              <a:sym typeface="Crimson Pro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4200" spc="84" dirty="0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(y), </a:t>
                  </a:r>
                  <a:r>
                    <a:rPr lang="en-US" sz="4200" spc="84" dirty="0" err="1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esiste</a:t>
                  </a:r>
                  <a:r>
                    <a:rPr lang="en-US" sz="4200" spc="84" dirty="0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</a:t>
                  </a:r>
                  <a:r>
                    <a:rPr lang="en-US" sz="4200" spc="84" dirty="0" err="1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una</a:t>
                  </a:r>
                  <a:r>
                    <a:rPr lang="en-US" sz="4200" spc="84" dirty="0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 copula C tale </a:t>
                  </a:r>
                  <a:r>
                    <a:rPr lang="en-US" sz="4200" spc="84" dirty="0" err="1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che</a:t>
                  </a:r>
                  <a:r>
                    <a:rPr lang="en-US" sz="4200" spc="84" dirty="0">
                      <a:solidFill>
                        <a:srgbClr val="393939"/>
                      </a:solidFill>
                      <a:latin typeface="Crimson Pro"/>
                      <a:ea typeface="Crimson Pro"/>
                      <a:cs typeface="Crimson Pro"/>
                      <a:sym typeface="Crimson Pro"/>
                    </a:rPr>
                    <a:t>: </a:t>
                  </a:r>
                </a:p>
              </p:txBody>
            </p:sp>
          </mc:Choice>
          <mc:Fallback xmlns="">
            <p:sp>
              <p:nvSpPr>
                <p:cNvPr id="7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8100"/>
                  <a:ext cx="21031200" cy="1820940"/>
                </a:xfrm>
                <a:prstGeom prst="rect">
                  <a:avLst/>
                </a:prstGeom>
                <a:blipFill>
                  <a:blip r:embed="rId2"/>
                  <a:stretch>
                    <a:fillRect l="-2048" t="-17411" b="-758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8"/>
          <p:cNvGrpSpPr/>
          <p:nvPr/>
        </p:nvGrpSpPr>
        <p:grpSpPr>
          <a:xfrm>
            <a:off x="6330627" y="4006191"/>
            <a:ext cx="7648069" cy="830815"/>
            <a:chOff x="0" y="0"/>
            <a:chExt cx="10541819" cy="11451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41819" cy="1145165"/>
            </a:xfrm>
            <a:custGeom>
              <a:avLst/>
              <a:gdLst/>
              <a:ahLst/>
              <a:cxnLst/>
              <a:rect l="l" t="t" r="r" b="b"/>
              <a:pathLst>
                <a:path w="10541819" h="1145165">
                  <a:moveTo>
                    <a:pt x="0" y="0"/>
                  </a:moveTo>
                  <a:lnTo>
                    <a:pt x="10541819" y="0"/>
                  </a:lnTo>
                  <a:lnTo>
                    <a:pt x="10541819" y="1145165"/>
                  </a:lnTo>
                  <a:lnTo>
                    <a:pt x="0" y="1145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10"/>
                <p:cNvSpPr txBox="1"/>
                <p:nvPr/>
              </p:nvSpPr>
              <p:spPr>
                <a:xfrm>
                  <a:off x="0" y="0"/>
                  <a:ext cx="10541819" cy="1145165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algn="l">
                    <a:lnSpc>
                      <a:spcPts val="5399"/>
                    </a:lnSpc>
                  </a:pPr>
                  <a:r>
                    <a:rPr lang="en-US" sz="4499" b="1" spc="89" dirty="0">
                      <a:solidFill>
                        <a:srgbClr val="393939"/>
                      </a:solidFill>
                      <a:latin typeface="Crimson Pro Bold"/>
                      <a:ea typeface="Crimson Pro Bold"/>
                      <a:cs typeface="Crimson Pro Bold"/>
                      <a:sym typeface="Crimson Pro Bold"/>
                    </a:rPr>
                    <a:t>F(x, y) = C(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4499" b="1" i="1" spc="89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 Bold"/>
                              <a:cs typeface="Crimson Pro Bold"/>
                              <a:sym typeface="Crimson Pro Bold"/>
                            </a:rPr>
                          </m:ctrlPr>
                        </m:sSubPr>
                        <m:e>
                          <m:r>
                            <a:rPr lang="it-IT" sz="4499" b="1" i="1" spc="89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 Bold"/>
                              <a:cs typeface="Crimson Pro Bold"/>
                              <a:sym typeface="Crimson Pro Bold"/>
                            </a:rPr>
                            <m:t>𝑭</m:t>
                          </m:r>
                        </m:e>
                        <m:sub>
                          <m:r>
                            <a:rPr lang="it-IT" sz="4499" b="1" i="1" spc="89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 Bold"/>
                              <a:cs typeface="Crimson Pro Bold"/>
                              <a:sym typeface="Crimson Pro Bold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4499" b="1" spc="89" dirty="0">
                      <a:solidFill>
                        <a:srgbClr val="393939"/>
                      </a:solidFill>
                      <a:latin typeface="Crimson Pro Bold"/>
                      <a:ea typeface="Crimson Pro Bold"/>
                      <a:cs typeface="Crimson Pro Bold"/>
                      <a:sym typeface="Crimson Pro Bold"/>
                    </a:rPr>
                    <a:t>(x) 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4499" b="1" i="1" spc="89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 Bold"/>
                              <a:cs typeface="Crimson Pro Bold"/>
                              <a:sym typeface="Crimson Pro Bold"/>
                            </a:rPr>
                          </m:ctrlPr>
                        </m:sSubPr>
                        <m:e>
                          <m:r>
                            <a:rPr lang="it-IT" sz="4499" b="1" i="1" spc="89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 Bold"/>
                              <a:cs typeface="Crimson Pro Bold"/>
                              <a:sym typeface="Crimson Pro Bold"/>
                            </a:rPr>
                            <m:t>𝑭</m:t>
                          </m:r>
                        </m:e>
                        <m:sub>
                          <m:r>
                            <a:rPr lang="it-IT" sz="4499" b="1" i="1" spc="89" smtClean="0">
                              <a:solidFill>
                                <a:srgbClr val="393939"/>
                              </a:solidFill>
                              <a:latin typeface="Cambria Math" panose="02040503050406030204" pitchFamily="18" charset="0"/>
                              <a:ea typeface="Crimson Pro Bold"/>
                              <a:cs typeface="Crimson Pro Bold"/>
                              <a:sym typeface="Crimson Pro Bold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4499" b="1" spc="89" dirty="0">
                      <a:solidFill>
                        <a:srgbClr val="393939"/>
                      </a:solidFill>
                      <a:latin typeface="Crimson Pro Bold"/>
                      <a:ea typeface="Crimson Pro Bold"/>
                      <a:cs typeface="Crimson Pro Bold"/>
                      <a:sym typeface="Crimson Pro Bold"/>
                    </a:rPr>
                    <a:t>(y))</a:t>
                  </a:r>
                </a:p>
              </p:txBody>
            </p:sp>
          </mc:Choice>
          <mc:Fallback xmlns="">
            <p:sp>
              <p:nvSpPr>
                <p:cNvPr id="10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10541819" cy="1145165"/>
                </a:xfrm>
                <a:prstGeom prst="rect">
                  <a:avLst/>
                </a:prstGeom>
                <a:blipFill>
                  <a:blip r:embed="rId3"/>
                  <a:stretch>
                    <a:fillRect l="-4542" t="-26471" b="-1985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1"/>
          <p:cNvGrpSpPr/>
          <p:nvPr/>
        </p:nvGrpSpPr>
        <p:grpSpPr>
          <a:xfrm>
            <a:off x="1353600" y="5573346"/>
            <a:ext cx="15905700" cy="3429540"/>
            <a:chOff x="0" y="0"/>
            <a:chExt cx="21207600" cy="45727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207600" cy="4572720"/>
            </a:xfrm>
            <a:custGeom>
              <a:avLst/>
              <a:gdLst/>
              <a:ahLst/>
              <a:cxnLst/>
              <a:rect l="l" t="t" r="r" b="b"/>
              <a:pathLst>
                <a:path w="21207600" h="4572720">
                  <a:moveTo>
                    <a:pt x="0" y="0"/>
                  </a:moveTo>
                  <a:lnTo>
                    <a:pt x="21207600" y="0"/>
                  </a:lnTo>
                  <a:lnTo>
                    <a:pt x="21207600" y="4572720"/>
                  </a:lnTo>
                  <a:lnTo>
                    <a:pt x="0" y="4572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21207600" cy="45822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88632" lvl="1" indent="-244316" algn="just">
                <a:lnSpc>
                  <a:spcPts val="3240"/>
                </a:lnSpc>
                <a:buFont typeface="Arial"/>
                <a:buChar char="•"/>
              </a:pPr>
              <a:r>
                <a:rPr lang="en-US" sz="2700" b="1" spc="54" dirty="0" err="1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Costruzione</a:t>
              </a:r>
              <a:r>
                <a:rPr lang="en-US" sz="2700" b="1" spc="54" dirty="0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 di </a:t>
              </a:r>
              <a:r>
                <a:rPr lang="en-US" sz="2700" b="1" spc="54" dirty="0" err="1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modelli</a:t>
              </a:r>
              <a:r>
                <a:rPr lang="en-US" sz="2700" b="1" spc="54" dirty="0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 di </a:t>
              </a:r>
              <a:r>
                <a:rPr lang="en-US" sz="2700" b="1" spc="54" dirty="0" err="1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dipendenza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: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Permette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di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costruire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una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funzione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di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distribuzione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congiunta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a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partire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da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distribuzioni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marginali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arbitrarie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e da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una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copula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che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ne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modella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la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dipendenza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 Questa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proprietà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è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particolarmente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utile per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modellare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dati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reali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, dove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spesso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si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conoscono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le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distribuzioni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marginali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ma non la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struttura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di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dipendenza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 </a:t>
              </a:r>
            </a:p>
            <a:p>
              <a:pPr marL="488632" lvl="1" indent="-244316" algn="just">
                <a:lnSpc>
                  <a:spcPts val="3240"/>
                </a:lnSpc>
                <a:buFont typeface="Arial"/>
                <a:buChar char="•"/>
              </a:pPr>
              <a:r>
                <a:rPr lang="en-US" sz="2700" b="1" spc="54" dirty="0" err="1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Separazione</a:t>
              </a:r>
              <a:r>
                <a:rPr lang="en-US" sz="2700" b="1" spc="54" dirty="0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b="1" spc="54" dirty="0" err="1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tra</a:t>
              </a:r>
              <a:r>
                <a:rPr lang="en-US" sz="2700" b="1" spc="54" dirty="0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b="1" spc="54" dirty="0" err="1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marginali</a:t>
              </a:r>
              <a:r>
                <a:rPr lang="en-US" sz="2700" b="1" spc="54" dirty="0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 e </a:t>
              </a:r>
              <a:r>
                <a:rPr lang="en-US" sz="2700" b="1" spc="54" dirty="0" err="1">
                  <a:solidFill>
                    <a:srgbClr val="393939"/>
                  </a:solidFill>
                  <a:latin typeface="Crimson Pro Bold" panose="020B0604020202020204" charset="0"/>
                  <a:ea typeface="Crimson Pro"/>
                  <a:cs typeface="Crimson Pro"/>
                  <a:sym typeface="Crimson Pro"/>
                </a:rPr>
                <a:t>dipendenza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: Mette in luce come la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struttura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di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dipendenza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tra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le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variabili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sia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completamente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catturata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dalla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copula,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indipendentemente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dalle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distribuzioni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marginali</a:t>
              </a:r>
              <a:r>
                <a:rPr lang="en-US" sz="2700" spc="54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-10800000" flipH="1" flipV="1">
            <a:off x="-9525" y="6707671"/>
            <a:ext cx="3821483" cy="3921298"/>
          </a:xfrm>
          <a:custGeom>
            <a:avLst/>
            <a:gdLst/>
            <a:ahLst/>
            <a:cxnLst/>
            <a:rect l="l" t="t" r="r" b="b"/>
            <a:pathLst>
              <a:path w="3821483" h="3921298">
                <a:moveTo>
                  <a:pt x="3821483" y="3921298"/>
                </a:moveTo>
                <a:lnTo>
                  <a:pt x="0" y="3921298"/>
                </a:lnTo>
                <a:lnTo>
                  <a:pt x="0" y="0"/>
                </a:lnTo>
                <a:lnTo>
                  <a:pt x="3821483" y="0"/>
                </a:lnTo>
                <a:lnTo>
                  <a:pt x="3821483" y="39212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 flipH="1" flipV="1">
            <a:off x="14229113" y="0"/>
            <a:ext cx="4076886" cy="4183372"/>
          </a:xfrm>
          <a:custGeom>
            <a:avLst/>
            <a:gdLst/>
            <a:ahLst/>
            <a:cxnLst/>
            <a:rect l="l" t="t" r="r" b="b"/>
            <a:pathLst>
              <a:path w="4076886" h="4183372">
                <a:moveTo>
                  <a:pt x="4076886" y="4183372"/>
                </a:moveTo>
                <a:lnTo>
                  <a:pt x="0" y="4183372"/>
                </a:lnTo>
                <a:lnTo>
                  <a:pt x="0" y="0"/>
                </a:lnTo>
                <a:lnTo>
                  <a:pt x="4076886" y="0"/>
                </a:lnTo>
                <a:lnTo>
                  <a:pt x="4076886" y="41833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Perché servono in Finanza?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15773400" cy="6526980"/>
            <a:chOff x="0" y="0"/>
            <a:chExt cx="21031200" cy="870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8702640"/>
            </a:xfrm>
            <a:custGeom>
              <a:avLst/>
              <a:gdLst/>
              <a:ahLst/>
              <a:cxnLst/>
              <a:rect l="l" t="t" r="r" b="b"/>
              <a:pathLst>
                <a:path w="21031200" h="8702640">
                  <a:moveTo>
                    <a:pt x="0" y="0"/>
                  </a:moveTo>
                  <a:lnTo>
                    <a:pt x="21031200" y="0"/>
                  </a:lnTo>
                  <a:lnTo>
                    <a:pt x="21031200" y="8702640"/>
                  </a:lnTo>
                  <a:lnTo>
                    <a:pt x="0" y="870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21031200" cy="86645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88"/>
                </a:lnSpc>
              </a:pP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Le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copule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sono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fondamentali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in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finanza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perché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permettono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di </a:t>
              </a:r>
              <a:r>
                <a:rPr lang="en-US" sz="3600" b="1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modellare</a:t>
              </a:r>
              <a:r>
                <a:rPr lang="en-US" sz="3600" b="1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la </a:t>
              </a:r>
              <a:r>
                <a:rPr lang="en-US" sz="3600" b="1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dipendenza</a:t>
              </a:r>
              <a:r>
                <a:rPr lang="en-US" sz="3600" b="1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b="1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tra</a:t>
              </a:r>
              <a:r>
                <a:rPr lang="en-US" sz="3600" b="1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asset </a:t>
              </a:r>
              <a:r>
                <a:rPr lang="en-US" sz="3600" b="1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finanziari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,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superando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limiti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della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correlazione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lineare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 Sono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utilizzate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per:</a:t>
              </a:r>
            </a:p>
            <a:p>
              <a:pPr marL="651510" lvl="1" indent="-325755" algn="l">
                <a:lnSpc>
                  <a:spcPts val="3888"/>
                </a:lnSpc>
                <a:buFont typeface="Arial"/>
                <a:buChar char="•"/>
              </a:pPr>
              <a:r>
                <a:rPr lang="en-US" sz="3600" b="1" spc="72" dirty="0" err="1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Valutare</a:t>
              </a:r>
              <a:r>
                <a:rPr lang="en-US" sz="3600" b="1" spc="72" dirty="0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 il </a:t>
              </a:r>
              <a:r>
                <a:rPr lang="en-US" sz="3600" b="1" spc="72" dirty="0" err="1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rischio</a:t>
              </a:r>
              <a:r>
                <a:rPr lang="en-US" sz="3600" b="1" spc="72" dirty="0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 di </a:t>
              </a:r>
              <a:r>
                <a:rPr lang="en-US" sz="3600" b="1" spc="72" dirty="0" err="1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portafoglio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,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catturando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relazioni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non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lineari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tra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titoli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</a:t>
              </a:r>
            </a:p>
            <a:p>
              <a:pPr marL="651510" lvl="1" indent="-325755" algn="l">
                <a:lnSpc>
                  <a:spcPts val="3888"/>
                </a:lnSpc>
                <a:buFont typeface="Arial"/>
                <a:buChar char="•"/>
              </a:pPr>
              <a:r>
                <a:rPr lang="en-US" sz="3600" b="1" spc="72" dirty="0" err="1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Migliorare</a:t>
              </a:r>
              <a:r>
                <a:rPr lang="en-US" sz="3600" b="1" spc="72" dirty="0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 la </a:t>
              </a:r>
              <a:r>
                <a:rPr lang="en-US" sz="3600" b="1" spc="72" dirty="0" err="1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gestione</a:t>
              </a:r>
              <a:r>
                <a:rPr lang="en-US" sz="3600" b="1" spc="72" dirty="0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 del </a:t>
              </a:r>
              <a:r>
                <a:rPr lang="en-US" sz="3600" b="1" spc="72" dirty="0" err="1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rischio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,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analizzando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eventi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estremi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e co-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movimenti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nei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mercati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</a:t>
              </a:r>
            </a:p>
            <a:p>
              <a:pPr marL="651510" lvl="1" indent="-325755" algn="l">
                <a:lnSpc>
                  <a:spcPts val="3888"/>
                </a:lnSpc>
                <a:buFont typeface="Arial"/>
                <a:buChar char="•"/>
              </a:pPr>
              <a:r>
                <a:rPr lang="en-US" sz="3600" b="1" spc="72" dirty="0" err="1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Prezzi</a:t>
              </a:r>
              <a:r>
                <a:rPr lang="en-US" sz="3600" b="1" spc="72" dirty="0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 di </a:t>
              </a:r>
              <a:r>
                <a:rPr lang="en-US" sz="3600" b="1" spc="72" dirty="0" err="1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strumenti</a:t>
              </a:r>
              <a:r>
                <a:rPr lang="en-US" sz="3600" b="1" spc="72" dirty="0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 </a:t>
              </a:r>
              <a:r>
                <a:rPr lang="en-US" sz="3600" b="1" spc="72" dirty="0" err="1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derivati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, dove la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dipendenza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tra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asset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influisce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sulle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strategie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di </a:t>
              </a:r>
              <a:r>
                <a:rPr lang="en-US" sz="3600" spc="72" dirty="0" err="1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copertura</a:t>
              </a:r>
              <a:r>
                <a:rPr lang="en-US" sz="3600" spc="72" dirty="0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.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10800000" flipH="1" flipV="1">
            <a:off x="-9525" y="6707671"/>
            <a:ext cx="3821483" cy="3921298"/>
          </a:xfrm>
          <a:custGeom>
            <a:avLst/>
            <a:gdLst/>
            <a:ahLst/>
            <a:cxnLst/>
            <a:rect l="l" t="t" r="r" b="b"/>
            <a:pathLst>
              <a:path w="3821483" h="3921298">
                <a:moveTo>
                  <a:pt x="3821483" y="3921298"/>
                </a:moveTo>
                <a:lnTo>
                  <a:pt x="0" y="3921298"/>
                </a:lnTo>
                <a:lnTo>
                  <a:pt x="0" y="0"/>
                </a:lnTo>
                <a:lnTo>
                  <a:pt x="3821483" y="0"/>
                </a:lnTo>
                <a:lnTo>
                  <a:pt x="3821483" y="39212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flipH="1" flipV="1">
            <a:off x="14229113" y="0"/>
            <a:ext cx="4076886" cy="4183372"/>
          </a:xfrm>
          <a:custGeom>
            <a:avLst/>
            <a:gdLst/>
            <a:ahLst/>
            <a:cxnLst/>
            <a:rect l="l" t="t" r="r" b="b"/>
            <a:pathLst>
              <a:path w="4076886" h="4183372">
                <a:moveTo>
                  <a:pt x="4076886" y="4183372"/>
                </a:moveTo>
                <a:lnTo>
                  <a:pt x="0" y="4183372"/>
                </a:lnTo>
                <a:lnTo>
                  <a:pt x="0" y="0"/>
                </a:lnTo>
                <a:lnTo>
                  <a:pt x="4076886" y="0"/>
                </a:lnTo>
                <a:lnTo>
                  <a:pt x="4076886" y="41833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Dipendenze di coda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15773400" cy="2260440"/>
            <a:chOff x="0" y="0"/>
            <a:chExt cx="21031200" cy="3013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3013920"/>
            </a:xfrm>
            <a:custGeom>
              <a:avLst/>
              <a:gdLst/>
              <a:ahLst/>
              <a:cxnLst/>
              <a:rect l="l" t="t" r="r" b="b"/>
              <a:pathLst>
                <a:path w="21031200" h="3013920">
                  <a:moveTo>
                    <a:pt x="0" y="0"/>
                  </a:moveTo>
                  <a:lnTo>
                    <a:pt x="21031200" y="0"/>
                  </a:lnTo>
                  <a:lnTo>
                    <a:pt x="21031200" y="3013920"/>
                  </a:lnTo>
                  <a:lnTo>
                    <a:pt x="0" y="3013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6200"/>
              <a:ext cx="21031200" cy="29377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89"/>
                </a:lnSpc>
              </a:pPr>
              <a:r>
                <a:rPr lang="en-US" sz="3487" spc="69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Le copule permettono di analizzare la </a:t>
              </a:r>
              <a:r>
                <a:rPr lang="en-US" sz="3487" b="1" spc="69">
                  <a:solidFill>
                    <a:srgbClr val="393939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dipendenza negli estremi della distribuzione</a:t>
              </a:r>
              <a:r>
                <a:rPr lang="en-US" sz="3487" spc="69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(</a:t>
              </a:r>
              <a:r>
                <a:rPr lang="en-US" sz="3487" i="1" spc="69">
                  <a:solidFill>
                    <a:srgbClr val="393939"/>
                  </a:solidFill>
                  <a:latin typeface="Crimson Pro Italics"/>
                  <a:ea typeface="Crimson Pro Italics"/>
                  <a:cs typeface="Crimson Pro Italics"/>
                  <a:sym typeface="Crimson Pro Italics"/>
                </a:rPr>
                <a:t>tail dependence</a:t>
              </a:r>
              <a:r>
                <a:rPr lang="en-US" sz="3487" spc="69">
                  <a:solidFill>
                    <a:srgbClr val="393939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), ovvero il comportamento congiunto degli asset nei casi di perdite elevate o guadagni estremi. È cruciale per modellare crisi finanziarie, dove la correlazione tra asset aumenta.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44426" y="5198805"/>
            <a:ext cx="14199147" cy="2869021"/>
            <a:chOff x="0" y="0"/>
            <a:chExt cx="18932196" cy="3825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21186" cy="3636830"/>
            </a:xfrm>
            <a:custGeom>
              <a:avLst/>
              <a:gdLst/>
              <a:ahLst/>
              <a:cxnLst/>
              <a:rect l="l" t="t" r="r" b="b"/>
              <a:pathLst>
                <a:path w="6621186" h="3636830">
                  <a:moveTo>
                    <a:pt x="0" y="0"/>
                  </a:moveTo>
                  <a:lnTo>
                    <a:pt x="6621186" y="0"/>
                  </a:lnTo>
                  <a:lnTo>
                    <a:pt x="6621186" y="3636830"/>
                  </a:lnTo>
                  <a:lnTo>
                    <a:pt x="0" y="3636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" b="-7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781043" y="299739"/>
              <a:ext cx="4671581" cy="1339702"/>
            </a:xfrm>
            <a:custGeom>
              <a:avLst/>
              <a:gdLst/>
              <a:ahLst/>
              <a:cxnLst/>
              <a:rect l="l" t="t" r="r" b="b"/>
              <a:pathLst>
                <a:path w="4671581" h="1339702">
                  <a:moveTo>
                    <a:pt x="0" y="0"/>
                  </a:moveTo>
                  <a:lnTo>
                    <a:pt x="4671581" y="0"/>
                  </a:lnTo>
                  <a:lnTo>
                    <a:pt x="4671581" y="1339702"/>
                  </a:lnTo>
                  <a:lnTo>
                    <a:pt x="0" y="1339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r="-2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8898332" y="2485660"/>
              <a:ext cx="4788870" cy="1339702"/>
            </a:xfrm>
            <a:custGeom>
              <a:avLst/>
              <a:gdLst/>
              <a:ahLst/>
              <a:cxnLst/>
              <a:rect l="l" t="t" r="r" b="b"/>
              <a:pathLst>
                <a:path w="4788870" h="1339702">
                  <a:moveTo>
                    <a:pt x="0" y="0"/>
                  </a:moveTo>
                  <a:lnTo>
                    <a:pt x="4788870" y="0"/>
                  </a:lnTo>
                  <a:lnTo>
                    <a:pt x="4788870" y="1339702"/>
                  </a:lnTo>
                  <a:lnTo>
                    <a:pt x="0" y="1339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" r="-5"/>
              </a:stretch>
            </a:blipFill>
          </p:spPr>
          <p:txBody>
            <a:bodyPr/>
            <a:lstStyle/>
            <a:p>
              <a:endParaRPr lang="it-IT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14303187" y="523891"/>
              <a:ext cx="4341434" cy="891397"/>
              <a:chOff x="0" y="0"/>
              <a:chExt cx="3597840" cy="73872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597840" cy="738720"/>
              </a:xfrm>
              <a:custGeom>
                <a:avLst/>
                <a:gdLst/>
                <a:ahLst/>
                <a:cxnLst/>
                <a:rect l="l" t="t" r="r" b="b"/>
                <a:pathLst>
                  <a:path w="3597840" h="738720">
                    <a:moveTo>
                      <a:pt x="0" y="0"/>
                    </a:moveTo>
                    <a:lnTo>
                      <a:pt x="3597840" y="0"/>
                    </a:lnTo>
                    <a:lnTo>
                      <a:pt x="3597840" y="738720"/>
                    </a:lnTo>
                    <a:lnTo>
                      <a:pt x="0" y="73872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9525"/>
                <a:ext cx="3597840" cy="748245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3240"/>
                  </a:lnSpc>
                </a:pPr>
                <a:r>
                  <a:rPr lang="en-US" sz="2700" spc="54">
                    <a:solidFill>
                      <a:srgbClr val="393939"/>
                    </a:solidFill>
                    <a:latin typeface="Crimson Pro"/>
                    <a:ea typeface="Crimson Pro"/>
                    <a:cs typeface="Crimson Pro"/>
                    <a:sym typeface="Crimson Pro"/>
                  </a:rPr>
                  <a:t>Coda inferiore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4303187" y="2709812"/>
              <a:ext cx="4629009" cy="891397"/>
              <a:chOff x="0" y="0"/>
              <a:chExt cx="3836160" cy="73872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836160" cy="738720"/>
              </a:xfrm>
              <a:custGeom>
                <a:avLst/>
                <a:gdLst/>
                <a:ahLst/>
                <a:cxnLst/>
                <a:rect l="l" t="t" r="r" b="b"/>
                <a:pathLst>
                  <a:path w="3836160" h="738720">
                    <a:moveTo>
                      <a:pt x="0" y="0"/>
                    </a:moveTo>
                    <a:lnTo>
                      <a:pt x="3836160" y="0"/>
                    </a:lnTo>
                    <a:lnTo>
                      <a:pt x="3836160" y="738720"/>
                    </a:lnTo>
                    <a:lnTo>
                      <a:pt x="0" y="73872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9525"/>
                <a:ext cx="3836160" cy="748245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3240"/>
                  </a:lnSpc>
                </a:pPr>
                <a:r>
                  <a:rPr lang="en-US" sz="2700" spc="54">
                    <a:solidFill>
                      <a:srgbClr val="393939"/>
                    </a:solidFill>
                    <a:latin typeface="Crimson Pro"/>
                    <a:ea typeface="Crimson Pro"/>
                    <a:cs typeface="Crimson Pro"/>
                    <a:sym typeface="Crimson Pro"/>
                  </a:rPr>
                  <a:t>Coda superiore</a:t>
                </a:r>
              </a:p>
            </p:txBody>
          </p:sp>
        </p:grpSp>
      </p:grpSp>
      <p:sp>
        <p:nvSpPr>
          <p:cNvPr id="18" name="Freeform 18"/>
          <p:cNvSpPr/>
          <p:nvPr/>
        </p:nvSpPr>
        <p:spPr>
          <a:xfrm flipH="1" flipV="1">
            <a:off x="14229113" y="0"/>
            <a:ext cx="4076886" cy="4183372"/>
          </a:xfrm>
          <a:custGeom>
            <a:avLst/>
            <a:gdLst/>
            <a:ahLst/>
            <a:cxnLst/>
            <a:rect l="l" t="t" r="r" b="b"/>
            <a:pathLst>
              <a:path w="4076886" h="4183372">
                <a:moveTo>
                  <a:pt x="4076886" y="4183372"/>
                </a:moveTo>
                <a:lnTo>
                  <a:pt x="0" y="4183372"/>
                </a:lnTo>
                <a:lnTo>
                  <a:pt x="0" y="0"/>
                </a:lnTo>
                <a:lnTo>
                  <a:pt x="4076886" y="0"/>
                </a:lnTo>
                <a:lnTo>
                  <a:pt x="4076886" y="41833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 rot="-10800000" flipH="1" flipV="1">
            <a:off x="-9525" y="6707671"/>
            <a:ext cx="3821483" cy="3921298"/>
          </a:xfrm>
          <a:custGeom>
            <a:avLst/>
            <a:gdLst/>
            <a:ahLst/>
            <a:cxnLst/>
            <a:rect l="l" t="t" r="r" b="b"/>
            <a:pathLst>
              <a:path w="3821483" h="3921298">
                <a:moveTo>
                  <a:pt x="3821483" y="3921298"/>
                </a:moveTo>
                <a:lnTo>
                  <a:pt x="0" y="3921298"/>
                </a:lnTo>
                <a:lnTo>
                  <a:pt x="0" y="0"/>
                </a:lnTo>
                <a:lnTo>
                  <a:pt x="3821483" y="0"/>
                </a:lnTo>
                <a:lnTo>
                  <a:pt x="3821483" y="39212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Modelli di copula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50024" y="1898067"/>
            <a:ext cx="9054903" cy="7360233"/>
            <a:chOff x="0" y="0"/>
            <a:chExt cx="12073204" cy="9813644"/>
          </a:xfrm>
        </p:grpSpPr>
        <p:sp>
          <p:nvSpPr>
            <p:cNvPr id="6" name="Freeform 6"/>
            <p:cNvSpPr/>
            <p:nvPr/>
          </p:nvSpPr>
          <p:spPr>
            <a:xfrm>
              <a:off x="292689" y="0"/>
              <a:ext cx="9770416" cy="1477855"/>
            </a:xfrm>
            <a:custGeom>
              <a:avLst/>
              <a:gdLst/>
              <a:ahLst/>
              <a:cxnLst/>
              <a:rect l="l" t="t" r="r" b="b"/>
              <a:pathLst>
                <a:path w="9770416" h="1477855">
                  <a:moveTo>
                    <a:pt x="0" y="0"/>
                  </a:moveTo>
                  <a:lnTo>
                    <a:pt x="9770416" y="0"/>
                  </a:lnTo>
                  <a:lnTo>
                    <a:pt x="9770416" y="1477855"/>
                  </a:lnTo>
                  <a:lnTo>
                    <a:pt x="0" y="1477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" r="-12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Freeform 7"/>
            <p:cNvSpPr/>
            <p:nvPr/>
          </p:nvSpPr>
          <p:spPr>
            <a:xfrm>
              <a:off x="253064" y="1837188"/>
              <a:ext cx="11820141" cy="1739925"/>
            </a:xfrm>
            <a:custGeom>
              <a:avLst/>
              <a:gdLst/>
              <a:ahLst/>
              <a:cxnLst/>
              <a:rect l="l" t="t" r="r" b="b"/>
              <a:pathLst>
                <a:path w="11820141" h="1739925">
                  <a:moveTo>
                    <a:pt x="0" y="0"/>
                  </a:moveTo>
                  <a:lnTo>
                    <a:pt x="11820140" y="0"/>
                  </a:lnTo>
                  <a:lnTo>
                    <a:pt x="11820140" y="1739924"/>
                  </a:lnTo>
                  <a:lnTo>
                    <a:pt x="0" y="1739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229648" y="4402946"/>
              <a:ext cx="5933936" cy="786208"/>
            </a:xfrm>
            <a:custGeom>
              <a:avLst/>
              <a:gdLst/>
              <a:ahLst/>
              <a:cxnLst/>
              <a:rect l="l" t="t" r="r" b="b"/>
              <a:pathLst>
                <a:path w="5933936" h="786208">
                  <a:moveTo>
                    <a:pt x="0" y="0"/>
                  </a:moveTo>
                  <a:lnTo>
                    <a:pt x="5933936" y="0"/>
                  </a:lnTo>
                  <a:lnTo>
                    <a:pt x="5933936" y="786208"/>
                  </a:lnTo>
                  <a:lnTo>
                    <a:pt x="0" y="786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" b="-13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Freeform 9"/>
            <p:cNvSpPr/>
            <p:nvPr/>
          </p:nvSpPr>
          <p:spPr>
            <a:xfrm>
              <a:off x="229648" y="6667010"/>
              <a:ext cx="6362613" cy="905986"/>
            </a:xfrm>
            <a:custGeom>
              <a:avLst/>
              <a:gdLst/>
              <a:ahLst/>
              <a:cxnLst/>
              <a:rect l="l" t="t" r="r" b="b"/>
              <a:pathLst>
                <a:path w="6362613" h="905986">
                  <a:moveTo>
                    <a:pt x="0" y="0"/>
                  </a:moveTo>
                  <a:lnTo>
                    <a:pt x="6362613" y="0"/>
                  </a:lnTo>
                  <a:lnTo>
                    <a:pt x="6362613" y="905985"/>
                  </a:lnTo>
                  <a:lnTo>
                    <a:pt x="0" y="90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" r="-24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8288057"/>
              <a:ext cx="7268598" cy="1525586"/>
            </a:xfrm>
            <a:custGeom>
              <a:avLst/>
              <a:gdLst/>
              <a:ahLst/>
              <a:cxnLst/>
              <a:rect l="l" t="t" r="r" b="b"/>
              <a:pathLst>
                <a:path w="7268598" h="1525586">
                  <a:moveTo>
                    <a:pt x="0" y="0"/>
                  </a:moveTo>
                  <a:lnTo>
                    <a:pt x="7268598" y="0"/>
                  </a:lnTo>
                  <a:lnTo>
                    <a:pt x="7268598" y="1525587"/>
                  </a:lnTo>
                  <a:lnTo>
                    <a:pt x="0" y="152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" r="-1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82334" y="2260361"/>
            <a:ext cx="3311280" cy="595655"/>
            <a:chOff x="0" y="0"/>
            <a:chExt cx="4415040" cy="7942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5040" cy="794206"/>
            </a:xfrm>
            <a:custGeom>
              <a:avLst/>
              <a:gdLst/>
              <a:ahLst/>
              <a:cxnLst/>
              <a:rect l="l" t="t" r="r" b="b"/>
              <a:pathLst>
                <a:path w="4415040" h="794206">
                  <a:moveTo>
                    <a:pt x="0" y="0"/>
                  </a:moveTo>
                  <a:lnTo>
                    <a:pt x="4415040" y="0"/>
                  </a:lnTo>
                  <a:lnTo>
                    <a:pt x="4415040" y="794206"/>
                  </a:lnTo>
                  <a:lnTo>
                    <a:pt x="0" y="7942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415040" cy="8132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39"/>
                </a:lnSpc>
              </a:pPr>
              <a:r>
                <a:rPr lang="en-US" sz="3199" b="1" spc="63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Copula gaussiana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86233" y="3734321"/>
            <a:ext cx="2885760" cy="595655"/>
            <a:chOff x="0" y="0"/>
            <a:chExt cx="3847680" cy="7942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47680" cy="794206"/>
            </a:xfrm>
            <a:custGeom>
              <a:avLst/>
              <a:gdLst/>
              <a:ahLst/>
              <a:cxnLst/>
              <a:rect l="l" t="t" r="r" b="b"/>
              <a:pathLst>
                <a:path w="3847680" h="794206">
                  <a:moveTo>
                    <a:pt x="0" y="0"/>
                  </a:moveTo>
                  <a:lnTo>
                    <a:pt x="3847680" y="0"/>
                  </a:lnTo>
                  <a:lnTo>
                    <a:pt x="3847680" y="794206"/>
                  </a:lnTo>
                  <a:lnTo>
                    <a:pt x="0" y="7942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847680" cy="8132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39"/>
                </a:lnSpc>
              </a:pPr>
              <a:r>
                <a:rPr lang="en-US" sz="3199" b="1" spc="63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Copula student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36453" y="5143500"/>
            <a:ext cx="2835540" cy="595655"/>
            <a:chOff x="0" y="0"/>
            <a:chExt cx="3780720" cy="7942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80720" cy="794206"/>
            </a:xfrm>
            <a:custGeom>
              <a:avLst/>
              <a:gdLst/>
              <a:ahLst/>
              <a:cxnLst/>
              <a:rect l="l" t="t" r="r" b="b"/>
              <a:pathLst>
                <a:path w="3780720" h="794206">
                  <a:moveTo>
                    <a:pt x="0" y="0"/>
                  </a:moveTo>
                  <a:lnTo>
                    <a:pt x="3780720" y="0"/>
                  </a:lnTo>
                  <a:lnTo>
                    <a:pt x="3780720" y="794206"/>
                  </a:lnTo>
                  <a:lnTo>
                    <a:pt x="0" y="7942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780720" cy="8132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39"/>
                </a:lnSpc>
              </a:pPr>
              <a:r>
                <a:rPr lang="en-US" sz="3199" b="1" spc="63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Copula clayton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36453" y="6870987"/>
            <a:ext cx="2867940" cy="595655"/>
            <a:chOff x="0" y="0"/>
            <a:chExt cx="3823920" cy="7942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23920" cy="794206"/>
            </a:xfrm>
            <a:custGeom>
              <a:avLst/>
              <a:gdLst/>
              <a:ahLst/>
              <a:cxnLst/>
              <a:rect l="l" t="t" r="r" b="b"/>
              <a:pathLst>
                <a:path w="3823920" h="794206">
                  <a:moveTo>
                    <a:pt x="0" y="0"/>
                  </a:moveTo>
                  <a:lnTo>
                    <a:pt x="3823920" y="0"/>
                  </a:lnTo>
                  <a:lnTo>
                    <a:pt x="3823920" y="794206"/>
                  </a:lnTo>
                  <a:lnTo>
                    <a:pt x="0" y="7942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3823920" cy="8132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39"/>
                </a:lnSpc>
              </a:pPr>
              <a:r>
                <a:rPr lang="en-US" sz="3199" b="1" spc="63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Copula gumbel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782334" y="8176924"/>
            <a:ext cx="2465640" cy="1081376"/>
            <a:chOff x="0" y="0"/>
            <a:chExt cx="3287520" cy="14418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87520" cy="1441834"/>
            </a:xfrm>
            <a:custGeom>
              <a:avLst/>
              <a:gdLst/>
              <a:ahLst/>
              <a:cxnLst/>
              <a:rect l="l" t="t" r="r" b="b"/>
              <a:pathLst>
                <a:path w="3287520" h="1441834">
                  <a:moveTo>
                    <a:pt x="0" y="0"/>
                  </a:moveTo>
                  <a:lnTo>
                    <a:pt x="3287520" y="0"/>
                  </a:lnTo>
                  <a:lnTo>
                    <a:pt x="3287520" y="1441834"/>
                  </a:lnTo>
                  <a:lnTo>
                    <a:pt x="0" y="14418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3287520" cy="14608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39"/>
                </a:lnSpc>
              </a:pPr>
              <a:r>
                <a:rPr lang="en-US" sz="3199" b="1" spc="63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Copula frank</a:t>
              </a:r>
            </a:p>
            <a:p>
              <a:pPr algn="l">
                <a:lnSpc>
                  <a:spcPts val="3839"/>
                </a:lnSpc>
              </a:pPr>
              <a:endParaRPr lang="en-US" sz="3199" b="1" spc="63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endParaRPr>
            </a:p>
          </p:txBody>
        </p:sp>
      </p:grpSp>
      <p:sp>
        <p:nvSpPr>
          <p:cNvPr id="26" name="Freeform 26"/>
          <p:cNvSpPr/>
          <p:nvPr/>
        </p:nvSpPr>
        <p:spPr>
          <a:xfrm rot="-10800000" flipH="1" flipV="1">
            <a:off x="-9525" y="6870987"/>
            <a:ext cx="3662324" cy="3757982"/>
          </a:xfrm>
          <a:custGeom>
            <a:avLst/>
            <a:gdLst/>
            <a:ahLst/>
            <a:cxnLst/>
            <a:rect l="l" t="t" r="r" b="b"/>
            <a:pathLst>
              <a:path w="3662324" h="3757982">
                <a:moveTo>
                  <a:pt x="3662324" y="3757982"/>
                </a:moveTo>
                <a:lnTo>
                  <a:pt x="0" y="3757982"/>
                </a:lnTo>
                <a:lnTo>
                  <a:pt x="0" y="0"/>
                </a:lnTo>
                <a:lnTo>
                  <a:pt x="3662324" y="0"/>
                </a:lnTo>
                <a:lnTo>
                  <a:pt x="3662324" y="375798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7" name="Freeform 27"/>
          <p:cNvSpPr/>
          <p:nvPr/>
        </p:nvSpPr>
        <p:spPr>
          <a:xfrm flipH="1" flipV="1">
            <a:off x="14229113" y="0"/>
            <a:ext cx="4076886" cy="4183372"/>
          </a:xfrm>
          <a:custGeom>
            <a:avLst/>
            <a:gdLst/>
            <a:ahLst/>
            <a:cxnLst/>
            <a:rect l="l" t="t" r="r" b="b"/>
            <a:pathLst>
              <a:path w="4076886" h="4183372">
                <a:moveTo>
                  <a:pt x="4076886" y="4183372"/>
                </a:moveTo>
                <a:lnTo>
                  <a:pt x="0" y="4183372"/>
                </a:lnTo>
                <a:lnTo>
                  <a:pt x="0" y="0"/>
                </a:lnTo>
                <a:lnTo>
                  <a:pt x="4076886" y="0"/>
                </a:lnTo>
                <a:lnTo>
                  <a:pt x="4076886" y="418337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Dataset DAX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57120" y="2535840"/>
            <a:ext cx="8832240" cy="5369220"/>
          </a:xfrm>
          <a:custGeom>
            <a:avLst/>
            <a:gdLst/>
            <a:ahLst/>
            <a:cxnLst/>
            <a:rect l="l" t="t" r="r" b="b"/>
            <a:pathLst>
              <a:path w="8832240" h="5369220">
                <a:moveTo>
                  <a:pt x="0" y="0"/>
                </a:moveTo>
                <a:lnTo>
                  <a:pt x="8832240" y="0"/>
                </a:lnTo>
                <a:lnTo>
                  <a:pt x="8832240" y="5369220"/>
                </a:lnTo>
                <a:lnTo>
                  <a:pt x="0" y="536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" b="-1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1099160" y="2535840"/>
            <a:ext cx="5480460" cy="5486940"/>
            <a:chOff x="0" y="0"/>
            <a:chExt cx="7307280" cy="7315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07280" cy="7315920"/>
            </a:xfrm>
            <a:custGeom>
              <a:avLst/>
              <a:gdLst/>
              <a:ahLst/>
              <a:cxnLst/>
              <a:rect l="l" t="t" r="r" b="b"/>
              <a:pathLst>
                <a:path w="7307280" h="7315920">
                  <a:moveTo>
                    <a:pt x="0" y="0"/>
                  </a:moveTo>
                  <a:lnTo>
                    <a:pt x="7307280" y="0"/>
                  </a:lnTo>
                  <a:lnTo>
                    <a:pt x="7307280" y="7315920"/>
                  </a:lnTo>
                  <a:lnTo>
                    <a:pt x="0" y="7315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7307280" cy="73254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spc="5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Il seguente dataset contiene dati storici sul DAX, che rappresentano prezzi o indici di mercato rilevanti. La raccolta dati fornisce i valori di Open, High, Low, Close partendo dal giorno 02/01/2020 ore 01:15:00 e terminando con il giorno 03/03/2022 ore 09:14:00.</a:t>
              </a:r>
            </a:p>
            <a:p>
              <a:pPr algn="l">
                <a:lnSpc>
                  <a:spcPts val="3240"/>
                </a:lnSpc>
              </a:pPr>
              <a:endParaRPr lang="en-US" sz="2700" spc="5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algn="l">
                <a:lnSpc>
                  <a:spcPts val="3240"/>
                </a:lnSpc>
              </a:pPr>
              <a:r>
                <a:rPr lang="en-US" sz="2700" spc="54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Sono presenti 616397 osservazioni.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4229113" y="0"/>
            <a:ext cx="4076886" cy="4183372"/>
          </a:xfrm>
          <a:custGeom>
            <a:avLst/>
            <a:gdLst/>
            <a:ahLst/>
            <a:cxnLst/>
            <a:rect l="l" t="t" r="r" b="b"/>
            <a:pathLst>
              <a:path w="4076886" h="4183372">
                <a:moveTo>
                  <a:pt x="4076886" y="4183372"/>
                </a:moveTo>
                <a:lnTo>
                  <a:pt x="0" y="4183372"/>
                </a:lnTo>
                <a:lnTo>
                  <a:pt x="0" y="0"/>
                </a:lnTo>
                <a:lnTo>
                  <a:pt x="4076886" y="0"/>
                </a:lnTo>
                <a:lnTo>
                  <a:pt x="4076886" y="418337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10800000" flipH="1" flipV="1">
            <a:off x="-9525" y="6707671"/>
            <a:ext cx="3821483" cy="3921298"/>
          </a:xfrm>
          <a:custGeom>
            <a:avLst/>
            <a:gdLst/>
            <a:ahLst/>
            <a:cxnLst/>
            <a:rect l="l" t="t" r="r" b="b"/>
            <a:pathLst>
              <a:path w="3821483" h="3921298">
                <a:moveTo>
                  <a:pt x="3821483" y="3921298"/>
                </a:moveTo>
                <a:lnTo>
                  <a:pt x="0" y="3921298"/>
                </a:lnTo>
                <a:lnTo>
                  <a:pt x="0" y="0"/>
                </a:lnTo>
                <a:lnTo>
                  <a:pt x="3821483" y="0"/>
                </a:lnTo>
                <a:lnTo>
                  <a:pt x="3821483" y="39212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Preparazione del dataset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20" y="2738340"/>
            <a:ext cx="6954120" cy="3957120"/>
            <a:chOff x="0" y="0"/>
            <a:chExt cx="9272160" cy="52761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72160" cy="5276160"/>
            </a:xfrm>
            <a:custGeom>
              <a:avLst/>
              <a:gdLst/>
              <a:ahLst/>
              <a:cxnLst/>
              <a:rect l="l" t="t" r="r" b="b"/>
              <a:pathLst>
                <a:path w="9272160" h="5276160">
                  <a:moveTo>
                    <a:pt x="0" y="0"/>
                  </a:moveTo>
                  <a:lnTo>
                    <a:pt x="9272160" y="0"/>
                  </a:lnTo>
                  <a:lnTo>
                    <a:pt x="9272160" y="5276160"/>
                  </a:lnTo>
                  <a:lnTo>
                    <a:pt x="0" y="5276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6200"/>
              <a:ext cx="9272160" cy="51999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80"/>
                </a:lnSpc>
              </a:pPr>
              <a:r>
                <a:rPr lang="en-US" sz="3600" b="1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Procedura</a:t>
              </a:r>
              <a:r>
                <a:rPr lang="en-US" sz="3374" spc="67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:</a:t>
              </a:r>
            </a:p>
            <a:p>
              <a:pPr marL="610725" lvl="1" indent="-305363" algn="l">
                <a:lnSpc>
                  <a:spcPts val="3280"/>
                </a:lnSpc>
                <a:buFont typeface="Arial"/>
                <a:buChar char="•"/>
              </a:pP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Rimozione</a:t>
              </a:r>
              <a:r>
                <a:rPr lang="en-US" sz="3374" spc="67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dei</a:t>
              </a:r>
              <a:r>
                <a:rPr lang="en-US" sz="3374" spc="67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valori</a:t>
              </a:r>
              <a:r>
                <a:rPr lang="en-US" sz="3374" spc="67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mancanti</a:t>
              </a:r>
              <a:endParaRPr lang="en-US" sz="3374" spc="67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marL="610725" lvl="1" indent="-305363" algn="l">
                <a:lnSpc>
                  <a:spcPts val="3280"/>
                </a:lnSpc>
                <a:buFont typeface="Arial"/>
                <a:buChar char="•"/>
              </a:pP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Rimozioni</a:t>
              </a:r>
              <a:r>
                <a:rPr lang="en-US" sz="3374" spc="67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degli</a:t>
              </a:r>
              <a:r>
                <a:rPr lang="en-US" sz="3374" spc="67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outlier</a:t>
              </a:r>
            </a:p>
            <a:p>
              <a:pPr marL="610725" lvl="1" indent="-305363" algn="l">
                <a:lnSpc>
                  <a:spcPts val="3280"/>
                </a:lnSpc>
                <a:buFont typeface="Arial"/>
                <a:buChar char="•"/>
              </a:pP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Calcolo</a:t>
              </a:r>
              <a:r>
                <a:rPr lang="en-US" sz="3374" spc="67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dei</a:t>
              </a:r>
              <a:r>
                <a:rPr lang="en-US" sz="3374" spc="67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rendimenti</a:t>
              </a:r>
              <a:r>
                <a:rPr lang="en-US" sz="3374" spc="67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logaritmici</a:t>
              </a:r>
              <a:endParaRPr lang="en-US" sz="3374" spc="67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marL="610725" lvl="1" indent="-305363" algn="l">
                <a:lnSpc>
                  <a:spcPts val="3280"/>
                </a:lnSpc>
                <a:buFont typeface="Arial"/>
                <a:buChar char="•"/>
              </a:pP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Standardizzazione</a:t>
              </a:r>
              <a:r>
                <a:rPr lang="en-US" sz="3374" spc="67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dei</a:t>
              </a:r>
              <a:r>
                <a:rPr lang="en-US" sz="3374" spc="67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3374" spc="67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dati</a:t>
              </a:r>
              <a:endParaRPr lang="en-US" sz="3374" spc="67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marL="712513" lvl="1" indent="-356257" algn="l">
                <a:lnSpc>
                  <a:spcPts val="3826"/>
                </a:lnSpc>
              </a:pPr>
              <a:r>
                <a:rPr lang="en-US" sz="3937" spc="78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518500" y="2738340"/>
            <a:ext cx="8367840" cy="4774140"/>
          </a:xfrm>
          <a:custGeom>
            <a:avLst/>
            <a:gdLst/>
            <a:ahLst/>
            <a:cxnLst/>
            <a:rect l="l" t="t" r="r" b="b"/>
            <a:pathLst>
              <a:path w="8367840" h="4774140">
                <a:moveTo>
                  <a:pt x="0" y="0"/>
                </a:moveTo>
                <a:lnTo>
                  <a:pt x="8367840" y="0"/>
                </a:lnTo>
                <a:lnTo>
                  <a:pt x="8367840" y="4774140"/>
                </a:lnTo>
                <a:lnTo>
                  <a:pt x="0" y="477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flipH="1" flipV="1">
            <a:off x="14229113" y="0"/>
            <a:ext cx="4076886" cy="4183372"/>
          </a:xfrm>
          <a:custGeom>
            <a:avLst/>
            <a:gdLst/>
            <a:ahLst/>
            <a:cxnLst/>
            <a:rect l="l" t="t" r="r" b="b"/>
            <a:pathLst>
              <a:path w="4076886" h="4183372">
                <a:moveTo>
                  <a:pt x="4076886" y="4183372"/>
                </a:moveTo>
                <a:lnTo>
                  <a:pt x="0" y="4183372"/>
                </a:lnTo>
                <a:lnTo>
                  <a:pt x="0" y="0"/>
                </a:lnTo>
                <a:lnTo>
                  <a:pt x="4076886" y="0"/>
                </a:lnTo>
                <a:lnTo>
                  <a:pt x="4076886" y="418337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10800000" flipH="1" flipV="1">
            <a:off x="-9525" y="6707671"/>
            <a:ext cx="3821483" cy="3921298"/>
          </a:xfrm>
          <a:custGeom>
            <a:avLst/>
            <a:gdLst/>
            <a:ahLst/>
            <a:cxnLst/>
            <a:rect l="l" t="t" r="r" b="b"/>
            <a:pathLst>
              <a:path w="3821483" h="3921298">
                <a:moveTo>
                  <a:pt x="3821483" y="3921298"/>
                </a:moveTo>
                <a:lnTo>
                  <a:pt x="0" y="3921298"/>
                </a:lnTo>
                <a:lnTo>
                  <a:pt x="0" y="0"/>
                </a:lnTo>
                <a:lnTo>
                  <a:pt x="3821483" y="0"/>
                </a:lnTo>
                <a:lnTo>
                  <a:pt x="3821483" y="39212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120" y="547560"/>
            <a:ext cx="15773400" cy="1988280"/>
            <a:chOff x="0" y="0"/>
            <a:chExt cx="21031200" cy="265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040"/>
            </a:xfrm>
            <a:custGeom>
              <a:avLst/>
              <a:gdLst/>
              <a:ahLst/>
              <a:cxnLst/>
              <a:rect l="l" t="t" r="r" b="b"/>
              <a:pathLst>
                <a:path w="21031200" h="2651040">
                  <a:moveTo>
                    <a:pt x="0" y="0"/>
                  </a:moveTo>
                  <a:lnTo>
                    <a:pt x="21031200" y="0"/>
                  </a:lnTo>
                  <a:lnTo>
                    <a:pt x="21031200" y="2651040"/>
                  </a:lnTo>
                  <a:lnTo>
                    <a:pt x="0" y="265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3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132">
                  <a:solidFill>
                    <a:srgbClr val="000000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Stima delle distribuzioni marginali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4860" y="2815560"/>
            <a:ext cx="8803620" cy="2216160"/>
            <a:chOff x="0" y="0"/>
            <a:chExt cx="11738160" cy="2954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38160" cy="2954880"/>
            </a:xfrm>
            <a:custGeom>
              <a:avLst/>
              <a:gdLst/>
              <a:ahLst/>
              <a:cxnLst/>
              <a:rect l="l" t="t" r="r" b="b"/>
              <a:pathLst>
                <a:path w="11738160" h="2954880">
                  <a:moveTo>
                    <a:pt x="0" y="0"/>
                  </a:moveTo>
                  <a:lnTo>
                    <a:pt x="11738160" y="0"/>
                  </a:lnTo>
                  <a:lnTo>
                    <a:pt x="11738160" y="2954880"/>
                  </a:lnTo>
                  <a:lnTo>
                    <a:pt x="0" y="2954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1738160" cy="29644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b="1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Metodo</a:t>
              </a:r>
              <a:r>
                <a:rPr lang="en-US" sz="2700" b="1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b="1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parametrico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: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Definizione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dei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modelli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(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normale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, student)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Stima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con MLE 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dei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parametri</a:t>
              </a:r>
              <a:endParaRPr lang="en-US" sz="2700" spc="54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Metodo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AIC per 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selezione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miglior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modello</a:t>
              </a:r>
              <a:endParaRPr lang="en-US" sz="2700" spc="54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Trasformazione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dei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dati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in [0,1]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659420" y="5597100"/>
            <a:ext cx="7930440" cy="2557980"/>
          </a:xfrm>
          <a:custGeom>
            <a:avLst/>
            <a:gdLst/>
            <a:ahLst/>
            <a:cxnLst/>
            <a:rect l="l" t="t" r="r" b="b"/>
            <a:pathLst>
              <a:path w="7930440" h="2557980">
                <a:moveTo>
                  <a:pt x="0" y="0"/>
                </a:moveTo>
                <a:lnTo>
                  <a:pt x="7930440" y="0"/>
                </a:lnTo>
                <a:lnTo>
                  <a:pt x="7930440" y="2557980"/>
                </a:lnTo>
                <a:lnTo>
                  <a:pt x="0" y="2557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" r="-4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11658600" y="3068280"/>
            <a:ext cx="5971860" cy="1385100"/>
            <a:chOff x="0" y="0"/>
            <a:chExt cx="7962480" cy="184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62480" cy="1846800"/>
            </a:xfrm>
            <a:custGeom>
              <a:avLst/>
              <a:gdLst/>
              <a:ahLst/>
              <a:cxnLst/>
              <a:rect l="l" t="t" r="r" b="b"/>
              <a:pathLst>
                <a:path w="7962480" h="1846800">
                  <a:moveTo>
                    <a:pt x="0" y="0"/>
                  </a:moveTo>
                  <a:lnTo>
                    <a:pt x="7962480" y="0"/>
                  </a:lnTo>
                  <a:lnTo>
                    <a:pt x="7962480" y="1846800"/>
                  </a:lnTo>
                  <a:lnTo>
                    <a:pt x="0" y="184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7962480" cy="1856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b="1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Metodo</a:t>
              </a:r>
              <a:r>
                <a:rPr lang="en-US" sz="2700" b="1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b="1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empirico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:</a:t>
              </a:r>
            </a:p>
            <a:p>
              <a:pPr marL="457200" indent="-457200" algn="l">
                <a:lnSpc>
                  <a:spcPts val="3240"/>
                </a:lnSpc>
                <a:buFont typeface="Arial" panose="020B0604020202020204" pitchFamily="34" charset="0"/>
                <a:buChar char="•"/>
              </a:pP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Trasformazione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basata</a:t>
              </a:r>
              <a:r>
                <a:rPr lang="en-US" sz="2700" spc="54" dirty="0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sui </a:t>
              </a:r>
              <a:r>
                <a:rPr lang="en-US" sz="2700" spc="54" dirty="0" err="1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ranghi</a:t>
              </a:r>
              <a:endParaRPr lang="en-US" sz="2700" spc="54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419460" y="6083074"/>
            <a:ext cx="3351144" cy="1396466"/>
          </a:xfrm>
          <a:custGeom>
            <a:avLst/>
            <a:gdLst/>
            <a:ahLst/>
            <a:cxnLst/>
            <a:rect l="l" t="t" r="r" b="b"/>
            <a:pathLst>
              <a:path w="3351144" h="1396466">
                <a:moveTo>
                  <a:pt x="0" y="0"/>
                </a:moveTo>
                <a:lnTo>
                  <a:pt x="3351144" y="0"/>
                </a:lnTo>
                <a:lnTo>
                  <a:pt x="3351144" y="1396466"/>
                </a:lnTo>
                <a:lnTo>
                  <a:pt x="0" y="1396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" r="-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 rot="-10800000" flipH="1" flipV="1">
            <a:off x="-9525" y="6707671"/>
            <a:ext cx="3821483" cy="3921298"/>
          </a:xfrm>
          <a:custGeom>
            <a:avLst/>
            <a:gdLst/>
            <a:ahLst/>
            <a:cxnLst/>
            <a:rect l="l" t="t" r="r" b="b"/>
            <a:pathLst>
              <a:path w="3821483" h="3921298">
                <a:moveTo>
                  <a:pt x="3821483" y="3921298"/>
                </a:moveTo>
                <a:lnTo>
                  <a:pt x="0" y="3921298"/>
                </a:lnTo>
                <a:lnTo>
                  <a:pt x="0" y="0"/>
                </a:lnTo>
                <a:lnTo>
                  <a:pt x="3821483" y="0"/>
                </a:lnTo>
                <a:lnTo>
                  <a:pt x="3821483" y="39212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 flipH="1" flipV="1">
            <a:off x="14229113" y="0"/>
            <a:ext cx="4076886" cy="4183372"/>
          </a:xfrm>
          <a:custGeom>
            <a:avLst/>
            <a:gdLst/>
            <a:ahLst/>
            <a:cxnLst/>
            <a:rect l="l" t="t" r="r" b="b"/>
            <a:pathLst>
              <a:path w="4076886" h="4183372">
                <a:moveTo>
                  <a:pt x="4076886" y="4183372"/>
                </a:moveTo>
                <a:lnTo>
                  <a:pt x="0" y="4183372"/>
                </a:lnTo>
                <a:lnTo>
                  <a:pt x="0" y="0"/>
                </a:lnTo>
                <a:lnTo>
                  <a:pt x="4076886" y="0"/>
                </a:lnTo>
                <a:lnTo>
                  <a:pt x="4076886" y="41833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1248</Words>
  <Application>Microsoft Office PowerPoint</Application>
  <PresentationFormat>Personalizzato</PresentationFormat>
  <Paragraphs>177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9" baseType="lpstr">
      <vt:lpstr>Cambria Math</vt:lpstr>
      <vt:lpstr>Crimson Pro Bold</vt:lpstr>
      <vt:lpstr>Arimo</vt:lpstr>
      <vt:lpstr>Crimson Pro Italics</vt:lpstr>
      <vt:lpstr>Arial</vt:lpstr>
      <vt:lpstr>Crimson Pro</vt:lpstr>
      <vt:lpstr>Arimo Bold</vt:lpstr>
      <vt:lpstr>Crimson Pro Bold Italics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di rosti.odp</dc:title>
  <cp:lastModifiedBy>ROSTAGNO ANDREA</cp:lastModifiedBy>
  <cp:revision>6</cp:revision>
  <dcterms:created xsi:type="dcterms:W3CDTF">2006-08-16T00:00:00Z</dcterms:created>
  <dcterms:modified xsi:type="dcterms:W3CDTF">2025-03-03T11:47:34Z</dcterms:modified>
  <dc:identifier>DAGgg8DprZU</dc:identifier>
</cp:coreProperties>
</file>